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9.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56" r:id="rId2"/>
    <p:sldId id="265" r:id="rId3"/>
    <p:sldId id="259" r:id="rId4"/>
    <p:sldId id="258" r:id="rId5"/>
    <p:sldId id="260" r:id="rId6"/>
    <p:sldId id="261" r:id="rId7"/>
    <p:sldId id="262" r:id="rId8"/>
    <p:sldId id="263" r:id="rId9"/>
    <p:sldId id="266" r:id="rId10"/>
    <p:sldId id="264" r:id="rId11"/>
    <p:sldId id="301" r:id="rId12"/>
    <p:sldId id="268" r:id="rId13"/>
    <p:sldId id="271" r:id="rId14"/>
    <p:sldId id="299" r:id="rId15"/>
    <p:sldId id="274" r:id="rId16"/>
    <p:sldId id="273" r:id="rId17"/>
    <p:sldId id="272" r:id="rId18"/>
    <p:sldId id="275" r:id="rId19"/>
    <p:sldId id="269" r:id="rId20"/>
    <p:sldId id="277" r:id="rId21"/>
    <p:sldId id="279" r:id="rId22"/>
    <p:sldId id="280" r:id="rId23"/>
    <p:sldId id="281" r:id="rId24"/>
    <p:sldId id="282" r:id="rId25"/>
    <p:sldId id="276" r:id="rId26"/>
    <p:sldId id="283" r:id="rId27"/>
    <p:sldId id="284" r:id="rId28"/>
    <p:sldId id="270" r:id="rId29"/>
    <p:sldId id="298" r:id="rId30"/>
    <p:sldId id="289" r:id="rId31"/>
    <p:sldId id="290" r:id="rId32"/>
    <p:sldId id="293" r:id="rId33"/>
    <p:sldId id="294" r:id="rId34"/>
    <p:sldId id="302" r:id="rId35"/>
    <p:sldId id="285" r:id="rId36"/>
    <p:sldId id="296" r:id="rId37"/>
    <p:sldId id="300" r:id="rId38"/>
    <p:sldId id="297" r:id="rId39"/>
  </p:sldIdLst>
  <p:sldSz cx="12192000" cy="6858000"/>
  <p:notesSz cx="6797675" cy="9928225"/>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86E92"/>
    <a:srgbClr val="757A83"/>
    <a:srgbClr val="E7AE55"/>
    <a:srgbClr val="878D6B"/>
    <a:srgbClr val="A6AE8B"/>
    <a:srgbClr val="6A425D"/>
    <a:srgbClr val="FCEA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4" autoAdjust="0"/>
    <p:restoredTop sz="94660"/>
  </p:normalViewPr>
  <p:slideViewPr>
    <p:cSldViewPr snapToGrid="0">
      <p:cViewPr varScale="1">
        <p:scale>
          <a:sx n="62" d="100"/>
          <a:sy n="62" d="100"/>
        </p:scale>
        <p:origin x="828"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cap="none" spc="20" baseline="0">
                <a:solidFill>
                  <a:schemeClr val="dk1">
                    <a:lumMod val="50000"/>
                    <a:lumOff val="50000"/>
                  </a:schemeClr>
                </a:solidFill>
                <a:latin typeface="+mn-lt"/>
                <a:ea typeface="+mn-ea"/>
                <a:cs typeface="+mn-cs"/>
              </a:defRPr>
            </a:pPr>
            <a:r>
              <a:rPr lang="sv-SE"/>
              <a:t>Finansiellt mål årets resultat</a:t>
            </a:r>
          </a:p>
        </c:rich>
      </c:tx>
      <c:overlay val="0"/>
      <c:spPr>
        <a:noFill/>
        <a:ln>
          <a:noFill/>
        </a:ln>
        <a:effectLst/>
      </c:spPr>
      <c:txPr>
        <a:bodyPr rot="0" spcFirstLastPara="1" vertOverflow="ellipsis" vert="horz" wrap="square" anchor="ctr" anchorCtr="1"/>
        <a:lstStyle/>
        <a:p>
          <a:pPr>
            <a:defRPr sz="1400" b="0" i="0" u="none" strike="noStrike" kern="1200" cap="none" spc="20" baseline="0">
              <a:solidFill>
                <a:schemeClr val="dk1">
                  <a:lumMod val="50000"/>
                  <a:lumOff val="50000"/>
                </a:schemeClr>
              </a:solidFill>
              <a:latin typeface="+mn-lt"/>
              <a:ea typeface="+mn-ea"/>
              <a:cs typeface="+mn-cs"/>
            </a:defRPr>
          </a:pPr>
          <a:endParaRPr lang="sv-SE"/>
        </a:p>
      </c:txPr>
    </c:title>
    <c:autoTitleDeleted val="0"/>
    <c:plotArea>
      <c:layout/>
      <c:lineChart>
        <c:grouping val="standard"/>
        <c:varyColors val="0"/>
        <c:ser>
          <c:idx val="0"/>
          <c:order val="0"/>
          <c:tx>
            <c:strRef>
              <c:f>'9. finansiella mål'!$B$17</c:f>
              <c:strCache>
                <c:ptCount val="1"/>
                <c:pt idx="0">
                  <c:v>Årets resultat</c:v>
                </c:pt>
              </c:strCache>
            </c:strRef>
          </c:tx>
          <c:spPr>
            <a:ln w="22225" cap="rnd" cmpd="sng" algn="ctr">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sv-SE"/>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numRef>
              <c:f>'9. finansiella mål'!$C$16:$G$16</c:f>
              <c:numCache>
                <c:formatCode>General</c:formatCode>
                <c:ptCount val="5"/>
                <c:pt idx="0">
                  <c:v>2023</c:v>
                </c:pt>
                <c:pt idx="1">
                  <c:v>2024</c:v>
                </c:pt>
                <c:pt idx="2">
                  <c:v>2025</c:v>
                </c:pt>
                <c:pt idx="3">
                  <c:v>2026</c:v>
                </c:pt>
                <c:pt idx="4">
                  <c:v>2027</c:v>
                </c:pt>
              </c:numCache>
            </c:numRef>
          </c:cat>
          <c:val>
            <c:numRef>
              <c:f>'9. finansiella mål'!$C$17:$G$17</c:f>
              <c:numCache>
                <c:formatCode>0.0%</c:formatCode>
                <c:ptCount val="5"/>
                <c:pt idx="0">
                  <c:v>1.7869015957446808E-2</c:v>
                </c:pt>
                <c:pt idx="1">
                  <c:v>1.9437920142545612E-3</c:v>
                </c:pt>
                <c:pt idx="2">
                  <c:v>2.8473938110365891E-2</c:v>
                </c:pt>
                <c:pt idx="3">
                  <c:v>3.7419354838709611E-2</c:v>
                </c:pt>
                <c:pt idx="4">
                  <c:v>3.2850738590431389E-2</c:v>
                </c:pt>
              </c:numCache>
            </c:numRef>
          </c:val>
          <c:smooth val="0"/>
          <c:extLst>
            <c:ext xmlns:c16="http://schemas.microsoft.com/office/drawing/2014/chart" uri="{C3380CC4-5D6E-409C-BE32-E72D297353CC}">
              <c16:uniqueId val="{00000000-10AA-4BC5-9213-FE604873864F}"/>
            </c:ext>
          </c:extLst>
        </c:ser>
        <c:ser>
          <c:idx val="1"/>
          <c:order val="1"/>
          <c:tx>
            <c:strRef>
              <c:f>'9. finansiella mål'!$B$18</c:f>
              <c:strCache>
                <c:ptCount val="1"/>
                <c:pt idx="0">
                  <c:v>Målnivå minst 2,5%</c:v>
                </c:pt>
              </c:strCache>
            </c:strRef>
          </c:tx>
          <c:spPr>
            <a:ln w="22225" cap="rnd" cmpd="sng" algn="ctr">
              <a:solidFill>
                <a:schemeClr val="accent2"/>
              </a:solidFill>
              <a:round/>
            </a:ln>
            <a:effectLst/>
          </c:spPr>
          <c:marker>
            <c:symbol val="none"/>
          </c:marker>
          <c:cat>
            <c:numRef>
              <c:f>'9. finansiella mål'!$C$16:$G$16</c:f>
              <c:numCache>
                <c:formatCode>General</c:formatCode>
                <c:ptCount val="5"/>
                <c:pt idx="0">
                  <c:v>2023</c:v>
                </c:pt>
                <c:pt idx="1">
                  <c:v>2024</c:v>
                </c:pt>
                <c:pt idx="2">
                  <c:v>2025</c:v>
                </c:pt>
                <c:pt idx="3">
                  <c:v>2026</c:v>
                </c:pt>
                <c:pt idx="4">
                  <c:v>2027</c:v>
                </c:pt>
              </c:numCache>
            </c:numRef>
          </c:cat>
          <c:val>
            <c:numRef>
              <c:f>'9. finansiella mål'!$C$18:$G$18</c:f>
              <c:numCache>
                <c:formatCode>0.0%</c:formatCode>
                <c:ptCount val="5"/>
                <c:pt idx="0">
                  <c:v>2.5000000000000001E-2</c:v>
                </c:pt>
                <c:pt idx="1">
                  <c:v>2.5000000000000001E-2</c:v>
                </c:pt>
                <c:pt idx="2">
                  <c:v>2.5000000000000001E-2</c:v>
                </c:pt>
                <c:pt idx="3">
                  <c:v>2.5000000000000001E-2</c:v>
                </c:pt>
                <c:pt idx="4">
                  <c:v>2.5000000000000001E-2</c:v>
                </c:pt>
              </c:numCache>
            </c:numRef>
          </c:val>
          <c:smooth val="0"/>
          <c:extLst>
            <c:ext xmlns:c16="http://schemas.microsoft.com/office/drawing/2014/chart" uri="{C3380CC4-5D6E-409C-BE32-E72D297353CC}">
              <c16:uniqueId val="{00000001-10AA-4BC5-9213-FE604873864F}"/>
            </c:ext>
          </c:extLst>
        </c:ser>
        <c:dLbls>
          <c:showLegendKey val="0"/>
          <c:showVal val="0"/>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683136504"/>
        <c:axId val="683128584"/>
      </c:lineChart>
      <c:catAx>
        <c:axId val="683136504"/>
        <c:scaling>
          <c:orientation val="minMax"/>
        </c:scaling>
        <c:delete val="0"/>
        <c:axPos val="b"/>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spc="20" baseline="0">
                <a:solidFill>
                  <a:schemeClr val="dk1">
                    <a:lumMod val="65000"/>
                    <a:lumOff val="35000"/>
                  </a:schemeClr>
                </a:solidFill>
                <a:latin typeface="+mn-lt"/>
                <a:ea typeface="+mn-ea"/>
                <a:cs typeface="+mn-cs"/>
              </a:defRPr>
            </a:pPr>
            <a:endParaRPr lang="sv-SE"/>
          </a:p>
        </c:txPr>
        <c:crossAx val="683128584"/>
        <c:crosses val="autoZero"/>
        <c:auto val="1"/>
        <c:lblAlgn val="ctr"/>
        <c:lblOffset val="100"/>
        <c:noMultiLvlLbl val="0"/>
      </c:catAx>
      <c:valAx>
        <c:axId val="683128584"/>
        <c:scaling>
          <c:orientation val="minMax"/>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spc="20" baseline="0">
                <a:solidFill>
                  <a:schemeClr val="dk1">
                    <a:lumMod val="65000"/>
                    <a:lumOff val="35000"/>
                  </a:schemeClr>
                </a:solidFill>
                <a:latin typeface="+mn-lt"/>
                <a:ea typeface="+mn-ea"/>
                <a:cs typeface="+mn-cs"/>
              </a:defRPr>
            </a:pPr>
            <a:endParaRPr lang="sv-SE"/>
          </a:p>
        </c:txPr>
        <c:crossAx val="683136504"/>
        <c:crosses val="autoZero"/>
        <c:crossBetween val="between"/>
      </c:valAx>
      <c:spPr>
        <a:gradFill>
          <a:gsLst>
            <a:gs pos="100000">
              <a:schemeClr val="lt1">
                <a:lumMod val="95000"/>
              </a:schemeClr>
            </a:gs>
            <a:gs pos="0">
              <a:schemeClr val="lt1"/>
            </a:gs>
          </a:gsLst>
          <a:lin ang="5400000" scaled="0"/>
        </a:grad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sv-SE"/>
        </a:p>
      </c:txPr>
    </c:legend>
    <c:plotVisOnly val="1"/>
    <c:dispBlanksAs val="gap"/>
    <c:showDLblsOverMax val="0"/>
  </c:chart>
  <c:spPr>
    <a:solidFill>
      <a:schemeClr val="lt1"/>
    </a:solidFill>
    <a:ln>
      <a:noFill/>
    </a:ln>
    <a:effectLst/>
  </c:spPr>
  <c:txPr>
    <a:bodyPr/>
    <a:lstStyle/>
    <a:p>
      <a:pPr>
        <a:defRPr/>
      </a:pPr>
      <a:endParaRPr lang="sv-S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cap="none" spc="20" baseline="0">
                <a:solidFill>
                  <a:schemeClr val="dk1">
                    <a:lumMod val="50000"/>
                    <a:lumOff val="50000"/>
                  </a:schemeClr>
                </a:solidFill>
                <a:latin typeface="+mn-lt"/>
                <a:ea typeface="+mn-ea"/>
                <a:cs typeface="+mn-cs"/>
              </a:defRPr>
            </a:pPr>
            <a:r>
              <a:rPr lang="sv-SE"/>
              <a:t>Finansiellt mål skattefinansierade investeringar</a:t>
            </a:r>
          </a:p>
        </c:rich>
      </c:tx>
      <c:overlay val="0"/>
      <c:spPr>
        <a:noFill/>
        <a:ln>
          <a:noFill/>
        </a:ln>
        <a:effectLst/>
      </c:spPr>
      <c:txPr>
        <a:bodyPr rot="0" spcFirstLastPara="1" vertOverflow="ellipsis" vert="horz" wrap="square" anchor="ctr" anchorCtr="1"/>
        <a:lstStyle/>
        <a:p>
          <a:pPr>
            <a:defRPr sz="1400" b="0" i="0" u="none" strike="noStrike" kern="1200" cap="none" spc="20" baseline="0">
              <a:solidFill>
                <a:schemeClr val="dk1">
                  <a:lumMod val="50000"/>
                  <a:lumOff val="50000"/>
                </a:schemeClr>
              </a:solidFill>
              <a:latin typeface="+mn-lt"/>
              <a:ea typeface="+mn-ea"/>
              <a:cs typeface="+mn-cs"/>
            </a:defRPr>
          </a:pPr>
          <a:endParaRPr lang="sv-SE"/>
        </a:p>
      </c:txPr>
    </c:title>
    <c:autoTitleDeleted val="0"/>
    <c:plotArea>
      <c:layout/>
      <c:lineChart>
        <c:grouping val="standard"/>
        <c:varyColors val="0"/>
        <c:ser>
          <c:idx val="0"/>
          <c:order val="0"/>
          <c:tx>
            <c:strRef>
              <c:f>'9. finansiella mål'!$B$24</c:f>
              <c:strCache>
                <c:ptCount val="1"/>
                <c:pt idx="0">
                  <c:v>Självfinansieringsgrad</c:v>
                </c:pt>
              </c:strCache>
            </c:strRef>
          </c:tx>
          <c:spPr>
            <a:ln w="22225" cap="rnd" cmpd="sng" algn="ctr">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sv-SE"/>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numRef>
              <c:f>'9. finansiella mål'!$C$23:$G$23</c:f>
              <c:numCache>
                <c:formatCode>General</c:formatCode>
                <c:ptCount val="5"/>
                <c:pt idx="0">
                  <c:v>2023</c:v>
                </c:pt>
                <c:pt idx="1">
                  <c:v>2024</c:v>
                </c:pt>
                <c:pt idx="2">
                  <c:v>2025</c:v>
                </c:pt>
                <c:pt idx="3">
                  <c:v>2026</c:v>
                </c:pt>
                <c:pt idx="4">
                  <c:v>2027</c:v>
                </c:pt>
              </c:numCache>
            </c:numRef>
          </c:cat>
          <c:val>
            <c:numRef>
              <c:f>'9. finansiella mål'!$C$24:$G$24</c:f>
              <c:numCache>
                <c:formatCode>0%</c:formatCode>
                <c:ptCount val="5"/>
                <c:pt idx="0">
                  <c:v>0.33820154391821405</c:v>
                </c:pt>
                <c:pt idx="1">
                  <c:v>0.25266903914590749</c:v>
                </c:pt>
                <c:pt idx="2">
                  <c:v>0.84044117647058791</c:v>
                </c:pt>
                <c:pt idx="3">
                  <c:v>1.1454545454545446</c:v>
                </c:pt>
                <c:pt idx="4">
                  <c:v>1.1482758620689655</c:v>
                </c:pt>
              </c:numCache>
            </c:numRef>
          </c:val>
          <c:smooth val="0"/>
          <c:extLst>
            <c:ext xmlns:c16="http://schemas.microsoft.com/office/drawing/2014/chart" uri="{C3380CC4-5D6E-409C-BE32-E72D297353CC}">
              <c16:uniqueId val="{00000000-C8DE-43EA-B6AE-D73FCFF5CCE4}"/>
            </c:ext>
          </c:extLst>
        </c:ser>
        <c:ser>
          <c:idx val="1"/>
          <c:order val="1"/>
          <c:tx>
            <c:strRef>
              <c:f>'9. finansiella mål'!$B$25</c:f>
              <c:strCache>
                <c:ptCount val="1"/>
                <c:pt idx="0">
                  <c:v>Målnivå minst 100%</c:v>
                </c:pt>
              </c:strCache>
            </c:strRef>
          </c:tx>
          <c:spPr>
            <a:ln w="22225" cap="rnd" cmpd="sng" algn="ctr">
              <a:solidFill>
                <a:schemeClr val="accent2"/>
              </a:solidFill>
              <a:round/>
            </a:ln>
            <a:effectLst/>
          </c:spPr>
          <c:marker>
            <c:symbol val="none"/>
          </c:marker>
          <c:cat>
            <c:numRef>
              <c:f>'9. finansiella mål'!$C$23:$G$23</c:f>
              <c:numCache>
                <c:formatCode>General</c:formatCode>
                <c:ptCount val="5"/>
                <c:pt idx="0">
                  <c:v>2023</c:v>
                </c:pt>
                <c:pt idx="1">
                  <c:v>2024</c:v>
                </c:pt>
                <c:pt idx="2">
                  <c:v>2025</c:v>
                </c:pt>
                <c:pt idx="3">
                  <c:v>2026</c:v>
                </c:pt>
                <c:pt idx="4">
                  <c:v>2027</c:v>
                </c:pt>
              </c:numCache>
            </c:numRef>
          </c:cat>
          <c:val>
            <c:numRef>
              <c:f>'9. finansiella mål'!$C$25:$G$25</c:f>
              <c:numCache>
                <c:formatCode>0%</c:formatCode>
                <c:ptCount val="5"/>
                <c:pt idx="0">
                  <c:v>1</c:v>
                </c:pt>
                <c:pt idx="1">
                  <c:v>1</c:v>
                </c:pt>
                <c:pt idx="2">
                  <c:v>1</c:v>
                </c:pt>
                <c:pt idx="3">
                  <c:v>1</c:v>
                </c:pt>
                <c:pt idx="4">
                  <c:v>1</c:v>
                </c:pt>
              </c:numCache>
            </c:numRef>
          </c:val>
          <c:smooth val="0"/>
          <c:extLst>
            <c:ext xmlns:c16="http://schemas.microsoft.com/office/drawing/2014/chart" uri="{C3380CC4-5D6E-409C-BE32-E72D297353CC}">
              <c16:uniqueId val="{00000001-C8DE-43EA-B6AE-D73FCFF5CCE4}"/>
            </c:ext>
          </c:extLst>
        </c:ser>
        <c:dLbls>
          <c:showLegendKey val="0"/>
          <c:showVal val="0"/>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687962040"/>
        <c:axId val="683131104"/>
      </c:lineChart>
      <c:catAx>
        <c:axId val="687962040"/>
        <c:scaling>
          <c:orientation val="minMax"/>
        </c:scaling>
        <c:delete val="0"/>
        <c:axPos val="b"/>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spc="20" baseline="0">
                <a:solidFill>
                  <a:schemeClr val="dk1">
                    <a:lumMod val="65000"/>
                    <a:lumOff val="35000"/>
                  </a:schemeClr>
                </a:solidFill>
                <a:latin typeface="+mn-lt"/>
                <a:ea typeface="+mn-ea"/>
                <a:cs typeface="+mn-cs"/>
              </a:defRPr>
            </a:pPr>
            <a:endParaRPr lang="sv-SE"/>
          </a:p>
        </c:txPr>
        <c:crossAx val="683131104"/>
        <c:crosses val="autoZero"/>
        <c:auto val="1"/>
        <c:lblAlgn val="ctr"/>
        <c:lblOffset val="100"/>
        <c:noMultiLvlLbl val="0"/>
      </c:catAx>
      <c:valAx>
        <c:axId val="683131104"/>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spc="20" baseline="0">
                <a:solidFill>
                  <a:schemeClr val="dk1">
                    <a:lumMod val="65000"/>
                    <a:lumOff val="35000"/>
                  </a:schemeClr>
                </a:solidFill>
                <a:latin typeface="+mn-lt"/>
                <a:ea typeface="+mn-ea"/>
                <a:cs typeface="+mn-cs"/>
              </a:defRPr>
            </a:pPr>
            <a:endParaRPr lang="sv-SE"/>
          </a:p>
        </c:txPr>
        <c:crossAx val="687962040"/>
        <c:crosses val="autoZero"/>
        <c:crossBetween val="between"/>
      </c:valAx>
      <c:spPr>
        <a:gradFill>
          <a:gsLst>
            <a:gs pos="100000">
              <a:schemeClr val="lt1">
                <a:lumMod val="95000"/>
              </a:schemeClr>
            </a:gs>
            <a:gs pos="0">
              <a:schemeClr val="lt1"/>
            </a:gs>
          </a:gsLst>
          <a:lin ang="5400000" scaled="0"/>
        </a:grad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sv-SE"/>
        </a:p>
      </c:txPr>
    </c:legend>
    <c:plotVisOnly val="1"/>
    <c:dispBlanksAs val="gap"/>
    <c:showDLblsOverMax val="0"/>
  </c:chart>
  <c:spPr>
    <a:solidFill>
      <a:schemeClr val="lt1"/>
    </a:solidFill>
    <a:ln>
      <a:noFill/>
    </a:ln>
    <a:effectLst/>
  </c:spPr>
  <c:txPr>
    <a:bodyPr/>
    <a:lstStyle/>
    <a:p>
      <a:pPr>
        <a:defRPr/>
      </a:pPr>
      <a:endParaRPr lang="sv-S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cap="none" spc="20" baseline="0">
                <a:solidFill>
                  <a:schemeClr val="dk1">
                    <a:lumMod val="50000"/>
                    <a:lumOff val="50000"/>
                  </a:schemeClr>
                </a:solidFill>
                <a:latin typeface="+mn-lt"/>
                <a:ea typeface="+mn-ea"/>
                <a:cs typeface="+mn-cs"/>
              </a:defRPr>
            </a:pPr>
            <a:r>
              <a:rPr lang="sv-SE"/>
              <a:t>Finansiellt mål låneskuld</a:t>
            </a:r>
          </a:p>
        </c:rich>
      </c:tx>
      <c:overlay val="0"/>
      <c:spPr>
        <a:noFill/>
        <a:ln>
          <a:noFill/>
        </a:ln>
        <a:effectLst/>
      </c:spPr>
      <c:txPr>
        <a:bodyPr rot="0" spcFirstLastPara="1" vertOverflow="ellipsis" vert="horz" wrap="square" anchor="ctr" anchorCtr="1"/>
        <a:lstStyle/>
        <a:p>
          <a:pPr>
            <a:defRPr sz="1400" b="0" i="0" u="none" strike="noStrike" kern="1200" cap="none" spc="20" baseline="0">
              <a:solidFill>
                <a:schemeClr val="dk1">
                  <a:lumMod val="50000"/>
                  <a:lumOff val="50000"/>
                </a:schemeClr>
              </a:solidFill>
              <a:latin typeface="+mn-lt"/>
              <a:ea typeface="+mn-ea"/>
              <a:cs typeface="+mn-cs"/>
            </a:defRPr>
          </a:pPr>
          <a:endParaRPr lang="sv-SE"/>
        </a:p>
      </c:txPr>
    </c:title>
    <c:autoTitleDeleted val="0"/>
    <c:plotArea>
      <c:layout/>
      <c:lineChart>
        <c:grouping val="standard"/>
        <c:varyColors val="0"/>
        <c:ser>
          <c:idx val="0"/>
          <c:order val="0"/>
          <c:tx>
            <c:strRef>
              <c:f>'9. finansiella mål'!$B$39</c:f>
              <c:strCache>
                <c:ptCount val="1"/>
                <c:pt idx="0">
                  <c:v>Andel låneskuld</c:v>
                </c:pt>
              </c:strCache>
            </c:strRef>
          </c:tx>
          <c:spPr>
            <a:ln w="22225" cap="rnd" cmpd="sng" algn="ctr">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sv-SE"/>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numRef>
              <c:f>'9. finansiella mål'!$C$38:$G$38</c:f>
              <c:numCache>
                <c:formatCode>General</c:formatCode>
                <c:ptCount val="5"/>
                <c:pt idx="0">
                  <c:v>2023</c:v>
                </c:pt>
                <c:pt idx="1">
                  <c:v>2024</c:v>
                </c:pt>
                <c:pt idx="2">
                  <c:v>2025</c:v>
                </c:pt>
                <c:pt idx="3">
                  <c:v>2026</c:v>
                </c:pt>
                <c:pt idx="4">
                  <c:v>2027</c:v>
                </c:pt>
              </c:numCache>
            </c:numRef>
          </c:cat>
          <c:val>
            <c:numRef>
              <c:f>'9. finansiella mål'!$C$39:$G$39</c:f>
              <c:numCache>
                <c:formatCode>0%</c:formatCode>
                <c:ptCount val="5"/>
                <c:pt idx="0">
                  <c:v>0.21609042553191488</c:v>
                </c:pt>
                <c:pt idx="1">
                  <c:v>0.5264436705272536</c:v>
                </c:pt>
                <c:pt idx="2">
                  <c:v>0.54896654508373544</c:v>
                </c:pt>
                <c:pt idx="3">
                  <c:v>0.55419354838709689</c:v>
                </c:pt>
                <c:pt idx="4">
                  <c:v>0.54001616814874698</c:v>
                </c:pt>
              </c:numCache>
            </c:numRef>
          </c:val>
          <c:smooth val="0"/>
          <c:extLst>
            <c:ext xmlns:c16="http://schemas.microsoft.com/office/drawing/2014/chart" uri="{C3380CC4-5D6E-409C-BE32-E72D297353CC}">
              <c16:uniqueId val="{00000000-4D91-47EC-BDDD-7D31E6DD3AA2}"/>
            </c:ext>
          </c:extLst>
        </c:ser>
        <c:ser>
          <c:idx val="1"/>
          <c:order val="1"/>
          <c:tx>
            <c:strRef>
              <c:f>'9. finansiella mål'!$B$40</c:f>
              <c:strCache>
                <c:ptCount val="1"/>
                <c:pt idx="0">
                  <c:v>Målnivå max 50%</c:v>
                </c:pt>
              </c:strCache>
            </c:strRef>
          </c:tx>
          <c:spPr>
            <a:ln w="22225" cap="rnd" cmpd="sng" algn="ctr">
              <a:solidFill>
                <a:schemeClr val="accent2"/>
              </a:solidFill>
              <a:round/>
            </a:ln>
            <a:effectLst/>
          </c:spPr>
          <c:marker>
            <c:symbol val="none"/>
          </c:marker>
          <c:cat>
            <c:numRef>
              <c:f>'9. finansiella mål'!$C$38:$G$38</c:f>
              <c:numCache>
                <c:formatCode>General</c:formatCode>
                <c:ptCount val="5"/>
                <c:pt idx="0">
                  <c:v>2023</c:v>
                </c:pt>
                <c:pt idx="1">
                  <c:v>2024</c:v>
                </c:pt>
                <c:pt idx="2">
                  <c:v>2025</c:v>
                </c:pt>
                <c:pt idx="3">
                  <c:v>2026</c:v>
                </c:pt>
                <c:pt idx="4">
                  <c:v>2027</c:v>
                </c:pt>
              </c:numCache>
            </c:numRef>
          </c:cat>
          <c:val>
            <c:numRef>
              <c:f>'9. finansiella mål'!$C$40:$G$40</c:f>
              <c:numCache>
                <c:formatCode>0%</c:formatCode>
                <c:ptCount val="5"/>
                <c:pt idx="0">
                  <c:v>0.5</c:v>
                </c:pt>
                <c:pt idx="1">
                  <c:v>0.5</c:v>
                </c:pt>
                <c:pt idx="2">
                  <c:v>0.5</c:v>
                </c:pt>
                <c:pt idx="3">
                  <c:v>0.5</c:v>
                </c:pt>
                <c:pt idx="4">
                  <c:v>0.5</c:v>
                </c:pt>
              </c:numCache>
            </c:numRef>
          </c:val>
          <c:smooth val="0"/>
          <c:extLst>
            <c:ext xmlns:c16="http://schemas.microsoft.com/office/drawing/2014/chart" uri="{C3380CC4-5D6E-409C-BE32-E72D297353CC}">
              <c16:uniqueId val="{00000001-4D91-47EC-BDDD-7D31E6DD3AA2}"/>
            </c:ext>
          </c:extLst>
        </c:ser>
        <c:dLbls>
          <c:showLegendKey val="0"/>
          <c:showVal val="0"/>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566860328"/>
        <c:axId val="566860688"/>
      </c:lineChart>
      <c:catAx>
        <c:axId val="566860328"/>
        <c:scaling>
          <c:orientation val="minMax"/>
        </c:scaling>
        <c:delete val="0"/>
        <c:axPos val="b"/>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spc="20" baseline="0">
                <a:solidFill>
                  <a:schemeClr val="dk1">
                    <a:lumMod val="65000"/>
                    <a:lumOff val="35000"/>
                  </a:schemeClr>
                </a:solidFill>
                <a:latin typeface="+mn-lt"/>
                <a:ea typeface="+mn-ea"/>
                <a:cs typeface="+mn-cs"/>
              </a:defRPr>
            </a:pPr>
            <a:endParaRPr lang="sv-SE"/>
          </a:p>
        </c:txPr>
        <c:crossAx val="566860688"/>
        <c:crosses val="autoZero"/>
        <c:auto val="1"/>
        <c:lblAlgn val="ctr"/>
        <c:lblOffset val="100"/>
        <c:noMultiLvlLbl val="0"/>
      </c:catAx>
      <c:valAx>
        <c:axId val="566860688"/>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spc="20" baseline="0">
                <a:solidFill>
                  <a:schemeClr val="dk1">
                    <a:lumMod val="65000"/>
                    <a:lumOff val="35000"/>
                  </a:schemeClr>
                </a:solidFill>
                <a:latin typeface="+mn-lt"/>
                <a:ea typeface="+mn-ea"/>
                <a:cs typeface="+mn-cs"/>
              </a:defRPr>
            </a:pPr>
            <a:endParaRPr lang="sv-SE"/>
          </a:p>
        </c:txPr>
        <c:crossAx val="566860328"/>
        <c:crosses val="autoZero"/>
        <c:crossBetween val="between"/>
      </c:valAx>
      <c:spPr>
        <a:gradFill>
          <a:gsLst>
            <a:gs pos="100000">
              <a:schemeClr val="lt1">
                <a:lumMod val="95000"/>
              </a:schemeClr>
            </a:gs>
            <a:gs pos="0">
              <a:schemeClr val="lt1"/>
            </a:gs>
          </a:gsLst>
          <a:lin ang="5400000" scaled="0"/>
        </a:grad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sv-SE"/>
        </a:p>
      </c:txPr>
    </c:legend>
    <c:plotVisOnly val="1"/>
    <c:dispBlanksAs val="gap"/>
    <c:showDLblsOverMax val="0"/>
  </c:chart>
  <c:spPr>
    <a:solidFill>
      <a:schemeClr val="lt1"/>
    </a:solidFill>
    <a:ln>
      <a:noFill/>
    </a:ln>
    <a:effectLst/>
  </c:spPr>
  <c:txPr>
    <a:bodyPr/>
    <a:lstStyle/>
    <a:p>
      <a:pPr>
        <a:defRPr/>
      </a:pPr>
      <a:endParaRPr lang="sv-S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cap="none" spc="20" baseline="0">
                <a:solidFill>
                  <a:schemeClr val="dk1">
                    <a:lumMod val="50000"/>
                    <a:lumOff val="50000"/>
                  </a:schemeClr>
                </a:solidFill>
                <a:latin typeface="+mn-lt"/>
                <a:ea typeface="+mn-ea"/>
                <a:cs typeface="+mn-cs"/>
              </a:defRPr>
            </a:pPr>
            <a:r>
              <a:rPr lang="sv-SE"/>
              <a:t>Finansiellt mål soliditet</a:t>
            </a:r>
          </a:p>
        </c:rich>
      </c:tx>
      <c:overlay val="0"/>
      <c:spPr>
        <a:noFill/>
        <a:ln>
          <a:noFill/>
        </a:ln>
        <a:effectLst/>
      </c:spPr>
      <c:txPr>
        <a:bodyPr rot="0" spcFirstLastPara="1" vertOverflow="ellipsis" vert="horz" wrap="square" anchor="ctr" anchorCtr="1"/>
        <a:lstStyle/>
        <a:p>
          <a:pPr>
            <a:defRPr sz="1400" b="0" i="0" u="none" strike="noStrike" kern="1200" cap="none" spc="20" baseline="0">
              <a:solidFill>
                <a:schemeClr val="dk1">
                  <a:lumMod val="50000"/>
                  <a:lumOff val="50000"/>
                </a:schemeClr>
              </a:solidFill>
              <a:latin typeface="+mn-lt"/>
              <a:ea typeface="+mn-ea"/>
              <a:cs typeface="+mn-cs"/>
            </a:defRPr>
          </a:pPr>
          <a:endParaRPr lang="sv-SE"/>
        </a:p>
      </c:txPr>
    </c:title>
    <c:autoTitleDeleted val="0"/>
    <c:plotArea>
      <c:layout/>
      <c:lineChart>
        <c:grouping val="standard"/>
        <c:varyColors val="0"/>
        <c:ser>
          <c:idx val="0"/>
          <c:order val="0"/>
          <c:tx>
            <c:strRef>
              <c:f>'9. finansiella mål'!$B$54</c:f>
              <c:strCache>
                <c:ptCount val="1"/>
                <c:pt idx="0">
                  <c:v>Trendmässig ökning</c:v>
                </c:pt>
              </c:strCache>
            </c:strRef>
          </c:tx>
          <c:spPr>
            <a:ln w="22225" cap="rnd" cmpd="sng" algn="ctr">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numRef>
              <c:f>'9. finansiella mål'!$C$53:$G$53</c:f>
              <c:numCache>
                <c:formatCode>General</c:formatCode>
                <c:ptCount val="5"/>
                <c:pt idx="0">
                  <c:v>2023</c:v>
                </c:pt>
                <c:pt idx="1">
                  <c:v>2024</c:v>
                </c:pt>
                <c:pt idx="2">
                  <c:v>2025</c:v>
                </c:pt>
                <c:pt idx="3">
                  <c:v>2026</c:v>
                </c:pt>
                <c:pt idx="4">
                  <c:v>2027</c:v>
                </c:pt>
              </c:numCache>
            </c:numRef>
          </c:cat>
          <c:val>
            <c:numRef>
              <c:f>'9. finansiella mål'!$C$54:$G$54</c:f>
              <c:numCache>
                <c:formatCode>0%</c:formatCode>
                <c:ptCount val="5"/>
                <c:pt idx="0">
                  <c:v>0.37166034497079103</c:v>
                </c:pt>
                <c:pt idx="1">
                  <c:v>0.33036817395601681</c:v>
                </c:pt>
                <c:pt idx="2">
                  <c:v>0.33349717950518454</c:v>
                </c:pt>
                <c:pt idx="3">
                  <c:v>0.34334926102900321</c:v>
                </c:pt>
                <c:pt idx="4">
                  <c:v>0.35476200676920439</c:v>
                </c:pt>
              </c:numCache>
            </c:numRef>
          </c:val>
          <c:smooth val="0"/>
          <c:extLst>
            <c:ext xmlns:c16="http://schemas.microsoft.com/office/drawing/2014/chart" uri="{C3380CC4-5D6E-409C-BE32-E72D297353CC}">
              <c16:uniqueId val="{00000000-2D6A-465C-B173-4C305648A5F6}"/>
            </c:ext>
          </c:extLst>
        </c:ser>
        <c:dLbls>
          <c:showLegendKey val="0"/>
          <c:showVal val="0"/>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683495680"/>
        <c:axId val="683496400"/>
      </c:lineChart>
      <c:catAx>
        <c:axId val="683495680"/>
        <c:scaling>
          <c:orientation val="minMax"/>
        </c:scaling>
        <c:delete val="0"/>
        <c:axPos val="b"/>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spc="20" baseline="0">
                <a:solidFill>
                  <a:schemeClr val="dk1">
                    <a:lumMod val="65000"/>
                    <a:lumOff val="35000"/>
                  </a:schemeClr>
                </a:solidFill>
                <a:latin typeface="+mn-lt"/>
                <a:ea typeface="+mn-ea"/>
                <a:cs typeface="+mn-cs"/>
              </a:defRPr>
            </a:pPr>
            <a:endParaRPr lang="sv-SE"/>
          </a:p>
        </c:txPr>
        <c:crossAx val="683496400"/>
        <c:crosses val="autoZero"/>
        <c:auto val="1"/>
        <c:lblAlgn val="ctr"/>
        <c:lblOffset val="100"/>
        <c:noMultiLvlLbl val="0"/>
      </c:catAx>
      <c:valAx>
        <c:axId val="683496400"/>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spc="20" baseline="0">
                <a:solidFill>
                  <a:schemeClr val="dk1">
                    <a:lumMod val="65000"/>
                    <a:lumOff val="35000"/>
                  </a:schemeClr>
                </a:solidFill>
                <a:latin typeface="+mn-lt"/>
                <a:ea typeface="+mn-ea"/>
                <a:cs typeface="+mn-cs"/>
              </a:defRPr>
            </a:pPr>
            <a:endParaRPr lang="sv-SE"/>
          </a:p>
        </c:txPr>
        <c:crossAx val="683495680"/>
        <c:crosses val="autoZero"/>
        <c:crossBetween val="between"/>
      </c:valAx>
      <c:spPr>
        <a:gradFill>
          <a:gsLst>
            <a:gs pos="100000">
              <a:schemeClr val="lt1">
                <a:lumMod val="95000"/>
              </a:schemeClr>
            </a:gs>
            <a:gs pos="0">
              <a:schemeClr val="lt1"/>
            </a:gs>
          </a:gsLst>
          <a:lin ang="5400000" scaled="0"/>
        </a:gradFill>
        <a:ln>
          <a:noFill/>
        </a:ln>
        <a:effectLst/>
      </c:spPr>
    </c:plotArea>
    <c:plotVisOnly val="1"/>
    <c:dispBlanksAs val="gap"/>
    <c:showDLblsOverMax val="0"/>
  </c:chart>
  <c:spPr>
    <a:solidFill>
      <a:schemeClr val="lt1"/>
    </a:solidFill>
    <a:ln>
      <a:noFill/>
    </a:ln>
    <a:effectLst/>
  </c:spPr>
  <c:txPr>
    <a:bodyPr/>
    <a:lstStyle/>
    <a:p>
      <a:pPr>
        <a:defRPr/>
      </a:pPr>
      <a:endParaRPr lang="sv-SE"/>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pieChart>
        <c:varyColors val="1"/>
        <c:ser>
          <c:idx val="0"/>
          <c:order val="0"/>
          <c:dPt>
            <c:idx val="0"/>
            <c:bubble3D val="0"/>
            <c:spPr>
              <a:gradFill>
                <a:gsLst>
                  <a:gs pos="100000">
                    <a:schemeClr val="accent5">
                      <a:shade val="76000"/>
                      <a:lumMod val="60000"/>
                      <a:lumOff val="40000"/>
                    </a:schemeClr>
                  </a:gs>
                  <a:gs pos="0">
                    <a:schemeClr val="accent5">
                      <a:shade val="76000"/>
                    </a:schemeClr>
                  </a:gs>
                </a:gsLst>
                <a:lin ang="5400000" scaled="0"/>
              </a:gradFill>
              <a:ln w="19050">
                <a:solidFill>
                  <a:schemeClr val="lt1"/>
                </a:solidFill>
              </a:ln>
              <a:effectLst/>
            </c:spPr>
            <c:extLst>
              <c:ext xmlns:c16="http://schemas.microsoft.com/office/drawing/2014/chart" uri="{C3380CC4-5D6E-409C-BE32-E72D297353CC}">
                <c16:uniqueId val="{00000001-9D14-44C3-BF3E-6B5AF24EB19D}"/>
              </c:ext>
            </c:extLst>
          </c:dPt>
          <c:dPt>
            <c:idx val="1"/>
            <c:bubble3D val="0"/>
            <c:spPr>
              <a:gradFill>
                <a:gsLst>
                  <a:gs pos="100000">
                    <a:schemeClr val="accent5">
                      <a:tint val="77000"/>
                      <a:lumMod val="60000"/>
                      <a:lumOff val="40000"/>
                    </a:schemeClr>
                  </a:gs>
                  <a:gs pos="0">
                    <a:schemeClr val="accent5">
                      <a:tint val="77000"/>
                    </a:schemeClr>
                  </a:gs>
                </a:gsLst>
                <a:lin ang="5400000" scaled="0"/>
              </a:gradFill>
              <a:ln w="19050">
                <a:solidFill>
                  <a:schemeClr val="lt1"/>
                </a:solidFill>
              </a:ln>
              <a:effectLst/>
            </c:spPr>
            <c:extLst>
              <c:ext xmlns:c16="http://schemas.microsoft.com/office/drawing/2014/chart" uri="{C3380CC4-5D6E-409C-BE32-E72D297353CC}">
                <c16:uniqueId val="{00000003-9D14-44C3-BF3E-6B5AF24EB19D}"/>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dk1">
                        <a:lumMod val="75000"/>
                        <a:lumOff val="25000"/>
                      </a:schemeClr>
                    </a:solidFill>
                    <a:latin typeface="+mn-lt"/>
                    <a:ea typeface="+mn-ea"/>
                    <a:cs typeface="+mn-cs"/>
                  </a:defRPr>
                </a:pPr>
                <a:endParaRPr lang="sv-SE"/>
              </a:p>
            </c:txPr>
            <c:dLblPos val="inEnd"/>
            <c:showLegendKey val="0"/>
            <c:showVal val="0"/>
            <c:showCatName val="1"/>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'andel personalkostnader'!$B$17:$B$18</c:f>
              <c:strCache>
                <c:ptCount val="2"/>
                <c:pt idx="0">
                  <c:v>Personalkostnader</c:v>
                </c:pt>
                <c:pt idx="1">
                  <c:v>Övriga kostnader</c:v>
                </c:pt>
              </c:strCache>
            </c:strRef>
          </c:cat>
          <c:val>
            <c:numRef>
              <c:f>'andel personalkostnader'!$C$17:$C$18</c:f>
              <c:numCache>
                <c:formatCode>0%</c:formatCode>
                <c:ptCount val="2"/>
                <c:pt idx="0">
                  <c:v>0.68189782171362223</c:v>
                </c:pt>
                <c:pt idx="1">
                  <c:v>0.31810217828637777</c:v>
                </c:pt>
              </c:numCache>
            </c:numRef>
          </c:val>
          <c:extLst>
            <c:ext xmlns:c16="http://schemas.microsoft.com/office/drawing/2014/chart" uri="{C3380CC4-5D6E-409C-BE32-E72D297353CC}">
              <c16:uniqueId val="{00000004-9D14-44C3-BF3E-6B5AF24EB19D}"/>
            </c:ext>
          </c:extLst>
        </c:ser>
        <c:dLbls>
          <c:dLblPos val="inEnd"/>
          <c:showLegendKey val="0"/>
          <c:showVal val="0"/>
          <c:showCatName val="1"/>
          <c:showSerName val="0"/>
          <c:showPercent val="1"/>
          <c:showBubbleSize val="0"/>
          <c:showLeaderLines val="1"/>
        </c:dLbls>
        <c:firstSliceAng val="0"/>
      </c:pieChart>
      <c:spPr>
        <a:noFill/>
        <a:ln>
          <a:noFill/>
        </a:ln>
        <a:effectLst/>
      </c:spPr>
    </c:plotArea>
    <c:legend>
      <c:legendPos val="r"/>
      <c:overlay val="0"/>
      <c:spPr>
        <a:solidFill>
          <a:schemeClr val="lt1">
            <a:alpha val="50000"/>
          </a:schemeClr>
        </a:solidFill>
        <a:ln>
          <a:noFill/>
        </a:ln>
        <a:effectLst/>
      </c:spPr>
      <c:txPr>
        <a:bodyPr rot="0" spcFirstLastPara="1" vertOverflow="ellipsis" vert="horz" wrap="square" anchor="ctr" anchorCtr="1"/>
        <a:lstStyle/>
        <a:p>
          <a:pPr>
            <a:defRPr sz="1200" b="0" i="0" u="none" strike="noStrike" kern="1200" baseline="0">
              <a:solidFill>
                <a:schemeClr val="dk1">
                  <a:lumMod val="65000"/>
                  <a:lumOff val="35000"/>
                </a:schemeClr>
              </a:solidFill>
              <a:latin typeface="+mn-lt"/>
              <a:ea typeface="+mn-ea"/>
              <a:cs typeface="+mn-cs"/>
            </a:defRPr>
          </a:pPr>
          <a:endParaRPr lang="sv-SE"/>
        </a:p>
      </c:txPr>
    </c:legend>
    <c:plotVisOnly val="1"/>
    <c:dispBlanksAs val="gap"/>
    <c:showDLblsOverMax val="0"/>
  </c:chart>
  <c:spPr>
    <a:pattFill prst="dkDnDiag">
      <a:fgClr>
        <a:schemeClr val="lt1"/>
      </a:fgClr>
      <a:bgClr>
        <a:schemeClr val="dk1">
          <a:lumMod val="10000"/>
          <a:lumOff val="90000"/>
        </a:schemeClr>
      </a:bgClr>
    </a:pattFill>
    <a:ln w="9525" cap="flat" cmpd="sng" algn="ctr">
      <a:solidFill>
        <a:schemeClr val="dk1">
          <a:lumMod val="15000"/>
          <a:lumOff val="85000"/>
        </a:schemeClr>
      </a:solidFill>
      <a:round/>
    </a:ln>
    <a:effectLst/>
  </c:spPr>
  <c:txPr>
    <a:bodyPr/>
    <a:lstStyle/>
    <a:p>
      <a:pPr>
        <a:defRPr/>
      </a:pPr>
      <a:endParaRPr lang="sv-SE"/>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pieChart>
        <c:varyColors val="1"/>
        <c:ser>
          <c:idx val="0"/>
          <c:order val="0"/>
          <c:dPt>
            <c:idx val="0"/>
            <c:bubble3D val="0"/>
            <c:spPr>
              <a:gradFill>
                <a:gsLst>
                  <a:gs pos="100000">
                    <a:schemeClr val="accent5">
                      <a:shade val="50000"/>
                      <a:lumMod val="60000"/>
                      <a:lumOff val="40000"/>
                    </a:schemeClr>
                  </a:gs>
                  <a:gs pos="0">
                    <a:schemeClr val="accent5">
                      <a:shade val="50000"/>
                    </a:schemeClr>
                  </a:gs>
                </a:gsLst>
                <a:lin ang="5400000" scaled="0"/>
              </a:gradFill>
              <a:ln w="19050">
                <a:solidFill>
                  <a:schemeClr val="lt1"/>
                </a:solidFill>
              </a:ln>
              <a:effectLst/>
            </c:spPr>
            <c:extLst>
              <c:ext xmlns:c16="http://schemas.microsoft.com/office/drawing/2014/chart" uri="{C3380CC4-5D6E-409C-BE32-E72D297353CC}">
                <c16:uniqueId val="{00000001-E233-4EC7-9C46-F1A1C6AF54B5}"/>
              </c:ext>
            </c:extLst>
          </c:dPt>
          <c:dPt>
            <c:idx val="1"/>
            <c:bubble3D val="0"/>
            <c:spPr>
              <a:gradFill>
                <a:gsLst>
                  <a:gs pos="100000">
                    <a:schemeClr val="accent5">
                      <a:shade val="70000"/>
                      <a:lumMod val="60000"/>
                      <a:lumOff val="40000"/>
                    </a:schemeClr>
                  </a:gs>
                  <a:gs pos="0">
                    <a:schemeClr val="accent5">
                      <a:shade val="70000"/>
                    </a:schemeClr>
                  </a:gs>
                </a:gsLst>
                <a:lin ang="5400000" scaled="0"/>
              </a:gradFill>
              <a:ln w="19050">
                <a:solidFill>
                  <a:schemeClr val="lt1"/>
                </a:solidFill>
              </a:ln>
              <a:effectLst/>
            </c:spPr>
            <c:extLst>
              <c:ext xmlns:c16="http://schemas.microsoft.com/office/drawing/2014/chart" uri="{C3380CC4-5D6E-409C-BE32-E72D297353CC}">
                <c16:uniqueId val="{00000003-E233-4EC7-9C46-F1A1C6AF54B5}"/>
              </c:ext>
            </c:extLst>
          </c:dPt>
          <c:dPt>
            <c:idx val="2"/>
            <c:bubble3D val="0"/>
            <c:spPr>
              <a:gradFill>
                <a:gsLst>
                  <a:gs pos="100000">
                    <a:schemeClr val="accent5">
                      <a:shade val="90000"/>
                      <a:lumMod val="60000"/>
                      <a:lumOff val="40000"/>
                    </a:schemeClr>
                  </a:gs>
                  <a:gs pos="0">
                    <a:schemeClr val="accent5">
                      <a:shade val="90000"/>
                    </a:schemeClr>
                  </a:gs>
                </a:gsLst>
                <a:lin ang="5400000" scaled="0"/>
              </a:gradFill>
              <a:ln w="19050">
                <a:solidFill>
                  <a:schemeClr val="lt1"/>
                </a:solidFill>
              </a:ln>
              <a:effectLst/>
            </c:spPr>
            <c:extLst>
              <c:ext xmlns:c16="http://schemas.microsoft.com/office/drawing/2014/chart" uri="{C3380CC4-5D6E-409C-BE32-E72D297353CC}">
                <c16:uniqueId val="{00000005-E233-4EC7-9C46-F1A1C6AF54B5}"/>
              </c:ext>
            </c:extLst>
          </c:dPt>
          <c:dPt>
            <c:idx val="3"/>
            <c:bubble3D val="0"/>
            <c:spPr>
              <a:gradFill>
                <a:gsLst>
                  <a:gs pos="100000">
                    <a:schemeClr val="accent5">
                      <a:tint val="90000"/>
                      <a:lumMod val="60000"/>
                      <a:lumOff val="40000"/>
                    </a:schemeClr>
                  </a:gs>
                  <a:gs pos="0">
                    <a:schemeClr val="accent5">
                      <a:tint val="90000"/>
                    </a:schemeClr>
                  </a:gs>
                </a:gsLst>
                <a:lin ang="5400000" scaled="0"/>
              </a:gradFill>
              <a:ln w="19050">
                <a:solidFill>
                  <a:schemeClr val="lt1"/>
                </a:solidFill>
              </a:ln>
              <a:effectLst/>
            </c:spPr>
            <c:extLst>
              <c:ext xmlns:c16="http://schemas.microsoft.com/office/drawing/2014/chart" uri="{C3380CC4-5D6E-409C-BE32-E72D297353CC}">
                <c16:uniqueId val="{00000007-E233-4EC7-9C46-F1A1C6AF54B5}"/>
              </c:ext>
            </c:extLst>
          </c:dPt>
          <c:dPt>
            <c:idx val="4"/>
            <c:bubble3D val="0"/>
            <c:spPr>
              <a:gradFill>
                <a:gsLst>
                  <a:gs pos="100000">
                    <a:schemeClr val="accent5">
                      <a:tint val="70000"/>
                      <a:lumMod val="60000"/>
                      <a:lumOff val="40000"/>
                    </a:schemeClr>
                  </a:gs>
                  <a:gs pos="0">
                    <a:schemeClr val="accent5">
                      <a:tint val="70000"/>
                    </a:schemeClr>
                  </a:gs>
                </a:gsLst>
                <a:lin ang="5400000" scaled="0"/>
              </a:gradFill>
              <a:ln w="19050">
                <a:solidFill>
                  <a:schemeClr val="lt1"/>
                </a:solidFill>
              </a:ln>
              <a:effectLst/>
            </c:spPr>
            <c:extLst>
              <c:ext xmlns:c16="http://schemas.microsoft.com/office/drawing/2014/chart" uri="{C3380CC4-5D6E-409C-BE32-E72D297353CC}">
                <c16:uniqueId val="{00000009-E233-4EC7-9C46-F1A1C6AF54B5}"/>
              </c:ext>
            </c:extLst>
          </c:dPt>
          <c:dPt>
            <c:idx val="5"/>
            <c:bubble3D val="0"/>
            <c:spPr>
              <a:gradFill>
                <a:gsLst>
                  <a:gs pos="100000">
                    <a:schemeClr val="accent5">
                      <a:tint val="50000"/>
                      <a:lumMod val="60000"/>
                      <a:lumOff val="40000"/>
                    </a:schemeClr>
                  </a:gs>
                  <a:gs pos="0">
                    <a:schemeClr val="accent5">
                      <a:tint val="50000"/>
                    </a:schemeClr>
                  </a:gs>
                </a:gsLst>
                <a:lin ang="5400000" scaled="0"/>
              </a:gradFill>
              <a:ln w="19050">
                <a:solidFill>
                  <a:schemeClr val="lt1"/>
                </a:solidFill>
              </a:ln>
              <a:effectLst/>
            </c:spPr>
            <c:extLst>
              <c:ext xmlns:c16="http://schemas.microsoft.com/office/drawing/2014/chart" uri="{C3380CC4-5D6E-409C-BE32-E72D297353CC}">
                <c16:uniqueId val="{0000000B-E233-4EC7-9C46-F1A1C6AF54B5}"/>
              </c:ext>
            </c:extLst>
          </c:dPt>
          <c:dLbls>
            <c:dLbl>
              <c:idx val="3"/>
              <c:layout>
                <c:manualLayout>
                  <c:x val="1.7145046903949746E-2"/>
                  <c:y val="4.6203323728862891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E233-4EC7-9C46-F1A1C6AF54B5}"/>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dk1">
                        <a:lumMod val="75000"/>
                        <a:lumOff val="25000"/>
                      </a:schemeClr>
                    </a:solidFill>
                    <a:latin typeface="+mn-lt"/>
                    <a:ea typeface="+mn-ea"/>
                    <a:cs typeface="+mn-cs"/>
                  </a:defRPr>
                </a:pPr>
                <a:endParaRPr lang="sv-SE"/>
              </a:p>
            </c:txPr>
            <c:dLblPos val="outEnd"/>
            <c:showLegendKey val="0"/>
            <c:showVal val="0"/>
            <c:showCatName val="1"/>
            <c:showSerName val="0"/>
            <c:showPercent val="1"/>
            <c:showBubbleSize val="0"/>
            <c:showLeaderLines val="0"/>
            <c:extLst>
              <c:ext xmlns:c15="http://schemas.microsoft.com/office/drawing/2012/chart" uri="{CE6537A1-D6FC-4f65-9D91-7224C49458BB}"/>
            </c:extLst>
          </c:dLbls>
          <c:cat>
            <c:strRef>
              <c:f>'nämnder andel budget'!$B$17:$B$22</c:f>
              <c:strCache>
                <c:ptCount val="6"/>
                <c:pt idx="0">
                  <c:v>Barn- och utbildningsnämnd </c:v>
                </c:pt>
                <c:pt idx="1">
                  <c:v>Omsorgsnämnd </c:v>
                </c:pt>
                <c:pt idx="2">
                  <c:v>Medborgarnämnd </c:v>
                </c:pt>
                <c:pt idx="3">
                  <c:v>Teknik- och fritidsnämnd</c:v>
                </c:pt>
                <c:pt idx="4">
                  <c:v>Kommunstyrelse - Klf </c:v>
                </c:pt>
                <c:pt idx="5">
                  <c:v>Övriga</c:v>
                </c:pt>
              </c:strCache>
            </c:strRef>
          </c:cat>
          <c:val>
            <c:numRef>
              <c:f>'nämnder andel budget'!$C$17:$C$22</c:f>
              <c:numCache>
                <c:formatCode>0%</c:formatCode>
                <c:ptCount val="6"/>
                <c:pt idx="0">
                  <c:v>0.43614497688147752</c:v>
                </c:pt>
                <c:pt idx="1">
                  <c:v>0.31228096293270252</c:v>
                </c:pt>
                <c:pt idx="2">
                  <c:v>7.2564937990069855E-2</c:v>
                </c:pt>
                <c:pt idx="3">
                  <c:v>5.1606699155461587E-2</c:v>
                </c:pt>
                <c:pt idx="4">
                  <c:v>4.6218780493893039E-2</c:v>
                </c:pt>
                <c:pt idx="5">
                  <c:v>8.1183642546395471E-2</c:v>
                </c:pt>
              </c:numCache>
            </c:numRef>
          </c:val>
          <c:extLst>
            <c:ext xmlns:c16="http://schemas.microsoft.com/office/drawing/2014/chart" uri="{C3380CC4-5D6E-409C-BE32-E72D297353CC}">
              <c16:uniqueId val="{0000000C-E233-4EC7-9C46-F1A1C6AF54B5}"/>
            </c:ext>
          </c:extLst>
        </c:ser>
        <c:dLbls>
          <c:showLegendKey val="0"/>
          <c:showVal val="0"/>
          <c:showCatName val="1"/>
          <c:showSerName val="0"/>
          <c:showPercent val="1"/>
          <c:showBubbleSize val="0"/>
          <c:showLeaderLines val="0"/>
        </c:dLbls>
        <c:firstSliceAng val="0"/>
      </c:pieChart>
      <c:spPr>
        <a:noFill/>
        <a:ln>
          <a:noFill/>
        </a:ln>
        <a:effectLst/>
      </c:spPr>
    </c:plotArea>
    <c:plotVisOnly val="1"/>
    <c:dispBlanksAs val="gap"/>
    <c:showDLblsOverMax val="0"/>
  </c:chart>
  <c:spPr>
    <a:pattFill prst="dkDnDiag">
      <a:fgClr>
        <a:schemeClr val="lt1"/>
      </a:fgClr>
      <a:bgClr>
        <a:schemeClr val="dk1">
          <a:lumMod val="10000"/>
          <a:lumOff val="90000"/>
        </a:schemeClr>
      </a:bgClr>
    </a:pattFill>
    <a:ln w="9525" cap="flat" cmpd="sng" algn="ctr">
      <a:solidFill>
        <a:schemeClr val="dk1">
          <a:lumMod val="15000"/>
          <a:lumOff val="85000"/>
        </a:schemeClr>
      </a:solidFill>
      <a:round/>
    </a:ln>
    <a:effectLst/>
  </c:spPr>
  <c:txPr>
    <a:bodyPr/>
    <a:lstStyle/>
    <a:p>
      <a:pPr>
        <a:defRPr/>
      </a:pPr>
      <a:endParaRPr lang="sv-S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withinLinear" id="18">
  <a:schemeClr val="accent5"/>
</cs:colorStyle>
</file>

<file path=ppt/charts/colors6.xml><?xml version="1.0" encoding="utf-8"?>
<cs:colorStyle xmlns:cs="http://schemas.microsoft.com/office/drawing/2012/chartStyle" xmlns:a="http://schemas.openxmlformats.org/drawingml/2006/main" meth="withinLinear" id="18">
  <a:schemeClr val="accent5"/>
</cs:colorStyle>
</file>

<file path=ppt/charts/style1.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900"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400"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900" kern="1200" spc="20" baseline="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900"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400"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900" kern="1200" spc="20" baseline="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900"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400"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900" kern="1200" spc="20" baseline="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900"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400"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900" kern="1200" spc="20" baseline="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B071BCDB-5FF6-4F0B-AE44-F313FFFCE961}" type="datetimeFigureOut">
              <a:rPr lang="sv-SE" smtClean="0"/>
              <a:t>2024-05-27</a:t>
            </a:fld>
            <a:endParaRPr lang="sv-SE"/>
          </a:p>
        </p:txBody>
      </p:sp>
      <p:sp>
        <p:nvSpPr>
          <p:cNvPr id="4" name="Platshållare för bildobjekt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E7A7DE1D-71BD-43E7-90AD-12F2BF3F08DA}" type="slidenum">
              <a:rPr lang="sv-SE" smtClean="0"/>
              <a:t>‹#›</a:t>
            </a:fld>
            <a:endParaRPr lang="sv-SE"/>
          </a:p>
        </p:txBody>
      </p:sp>
    </p:spTree>
    <p:extLst>
      <p:ext uri="{BB962C8B-B14F-4D97-AF65-F5344CB8AC3E}">
        <p14:creationId xmlns:p14="http://schemas.microsoft.com/office/powerpoint/2010/main" val="12365875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Från rapport </a:t>
            </a:r>
            <a:r>
              <a:rPr lang="sv-SE" dirty="0" err="1"/>
              <a:t>Sweco</a:t>
            </a:r>
            <a:r>
              <a:rPr lang="sv-SE" dirty="0"/>
              <a:t>, eventuellt diagram från ekonomirapport maj SKR?</a:t>
            </a:r>
          </a:p>
        </p:txBody>
      </p:sp>
      <p:sp>
        <p:nvSpPr>
          <p:cNvPr id="4" name="Platshållare för bildnummer 3"/>
          <p:cNvSpPr>
            <a:spLocks noGrp="1"/>
          </p:cNvSpPr>
          <p:nvPr>
            <p:ph type="sldNum" sz="quarter" idx="5"/>
          </p:nvPr>
        </p:nvSpPr>
        <p:spPr/>
        <p:txBody>
          <a:bodyPr/>
          <a:lstStyle/>
          <a:p>
            <a:fld id="{E7A7DE1D-71BD-43E7-90AD-12F2BF3F08DA}" type="slidenum">
              <a:rPr lang="sv-SE" smtClean="0"/>
              <a:t>11</a:t>
            </a:fld>
            <a:endParaRPr lang="sv-SE"/>
          </a:p>
        </p:txBody>
      </p:sp>
    </p:spTree>
    <p:extLst>
      <p:ext uri="{BB962C8B-B14F-4D97-AF65-F5344CB8AC3E}">
        <p14:creationId xmlns:p14="http://schemas.microsoft.com/office/powerpoint/2010/main" val="9367072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 typeface="Arial" panose="020B0604020202020204" pitchFamily="34" charset="0"/>
              <a:buChar char="•"/>
            </a:pPr>
            <a:r>
              <a:rPr lang="sv-SE" dirty="0"/>
              <a:t>Fortsatt höga investeringar</a:t>
            </a:r>
          </a:p>
          <a:p>
            <a:pPr marL="171450" indent="-171450">
              <a:buFont typeface="Arial" panose="020B0604020202020204" pitchFamily="34" charset="0"/>
              <a:buChar char="•"/>
            </a:pPr>
            <a:r>
              <a:rPr lang="sv-SE" dirty="0"/>
              <a:t>Förväntas relativt omfattande belopp i ombudgetering från 2024 (senareläggning av projekt (arenan))</a:t>
            </a:r>
          </a:p>
        </p:txBody>
      </p:sp>
      <p:sp>
        <p:nvSpPr>
          <p:cNvPr id="4" name="Platshållare för bildnummer 3"/>
          <p:cNvSpPr>
            <a:spLocks noGrp="1"/>
          </p:cNvSpPr>
          <p:nvPr>
            <p:ph type="sldNum" sz="quarter" idx="5"/>
          </p:nvPr>
        </p:nvSpPr>
        <p:spPr/>
        <p:txBody>
          <a:bodyPr/>
          <a:lstStyle/>
          <a:p>
            <a:fld id="{E7A7DE1D-71BD-43E7-90AD-12F2BF3F08DA}" type="slidenum">
              <a:rPr lang="sv-SE" smtClean="0"/>
              <a:t>29</a:t>
            </a:fld>
            <a:endParaRPr lang="sv-SE"/>
          </a:p>
        </p:txBody>
      </p:sp>
    </p:spTree>
    <p:extLst>
      <p:ext uri="{BB962C8B-B14F-4D97-AF65-F5344CB8AC3E}">
        <p14:creationId xmlns:p14="http://schemas.microsoft.com/office/powerpoint/2010/main" val="16380192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800" dirty="0">
                <a:effectLst/>
                <a:latin typeface="Calibri" panose="020F0502020204030204" pitchFamily="34" charset="0"/>
                <a:ea typeface="Calibri" panose="020F0502020204030204" pitchFamily="34" charset="0"/>
                <a:cs typeface="Times New Roman" panose="02020603050405020304" pitchFamily="18" charset="0"/>
              </a:rPr>
              <a:t>Kommunstyrelsen får också ett effektiviseringskrav om totalt 2,5 miljoner kronor över en treårsperiod. (1,5 miljoner 2025, 0,5 miljoner 2026 och 0,5 miljoner 2027)</a:t>
            </a:r>
          </a:p>
          <a:p>
            <a:endParaRPr lang="sv-SE" dirty="0"/>
          </a:p>
        </p:txBody>
      </p:sp>
      <p:sp>
        <p:nvSpPr>
          <p:cNvPr id="4" name="Platshållare för bildnummer 3"/>
          <p:cNvSpPr>
            <a:spLocks noGrp="1"/>
          </p:cNvSpPr>
          <p:nvPr>
            <p:ph type="sldNum" sz="quarter" idx="5"/>
          </p:nvPr>
        </p:nvSpPr>
        <p:spPr/>
        <p:txBody>
          <a:bodyPr/>
          <a:lstStyle/>
          <a:p>
            <a:fld id="{E7A7DE1D-71BD-43E7-90AD-12F2BF3F08DA}" type="slidenum">
              <a:rPr lang="sv-SE" smtClean="0"/>
              <a:t>35</a:t>
            </a:fld>
            <a:endParaRPr lang="sv-SE"/>
          </a:p>
        </p:txBody>
      </p:sp>
    </p:spTree>
    <p:extLst>
      <p:ext uri="{BB962C8B-B14F-4D97-AF65-F5344CB8AC3E}">
        <p14:creationId xmlns:p14="http://schemas.microsoft.com/office/powerpoint/2010/main" val="1332979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´Tillkommer även uppdrag avseende investeringar lite senare i presentationen</a:t>
            </a:r>
          </a:p>
        </p:txBody>
      </p:sp>
      <p:sp>
        <p:nvSpPr>
          <p:cNvPr id="4" name="Platshållare för bildnummer 3"/>
          <p:cNvSpPr>
            <a:spLocks noGrp="1"/>
          </p:cNvSpPr>
          <p:nvPr>
            <p:ph type="sldNum" sz="quarter" idx="5"/>
          </p:nvPr>
        </p:nvSpPr>
        <p:spPr/>
        <p:txBody>
          <a:bodyPr/>
          <a:lstStyle/>
          <a:p>
            <a:fld id="{E7A7DE1D-71BD-43E7-90AD-12F2BF3F08DA}" type="slidenum">
              <a:rPr lang="sv-SE" smtClean="0"/>
              <a:t>36</a:t>
            </a:fld>
            <a:endParaRPr lang="sv-SE"/>
          </a:p>
        </p:txBody>
      </p:sp>
    </p:spTree>
    <p:extLst>
      <p:ext uri="{BB962C8B-B14F-4D97-AF65-F5344CB8AC3E}">
        <p14:creationId xmlns:p14="http://schemas.microsoft.com/office/powerpoint/2010/main" val="23013246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´Tillkommer även uppdrag avseende investeringar lite senare i presentationen</a:t>
            </a:r>
          </a:p>
        </p:txBody>
      </p:sp>
      <p:sp>
        <p:nvSpPr>
          <p:cNvPr id="4" name="Platshållare för bildnummer 3"/>
          <p:cNvSpPr>
            <a:spLocks noGrp="1"/>
          </p:cNvSpPr>
          <p:nvPr>
            <p:ph type="sldNum" sz="quarter" idx="5"/>
          </p:nvPr>
        </p:nvSpPr>
        <p:spPr/>
        <p:txBody>
          <a:bodyPr/>
          <a:lstStyle/>
          <a:p>
            <a:fld id="{E7A7DE1D-71BD-43E7-90AD-12F2BF3F08DA}" type="slidenum">
              <a:rPr lang="sv-SE" smtClean="0"/>
              <a:t>37</a:t>
            </a:fld>
            <a:endParaRPr lang="sv-SE"/>
          </a:p>
        </p:txBody>
      </p:sp>
    </p:spTree>
    <p:extLst>
      <p:ext uri="{BB962C8B-B14F-4D97-AF65-F5344CB8AC3E}">
        <p14:creationId xmlns:p14="http://schemas.microsoft.com/office/powerpoint/2010/main" val="41518122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Från rapport </a:t>
            </a:r>
            <a:r>
              <a:rPr lang="sv-SE" dirty="0" err="1"/>
              <a:t>Sweco</a:t>
            </a:r>
            <a:r>
              <a:rPr lang="sv-SE" dirty="0"/>
              <a:t>, eventuellt diagram från ekonomirapport maj SKR?</a:t>
            </a:r>
          </a:p>
        </p:txBody>
      </p:sp>
      <p:sp>
        <p:nvSpPr>
          <p:cNvPr id="4" name="Platshållare för bildnummer 3"/>
          <p:cNvSpPr>
            <a:spLocks noGrp="1"/>
          </p:cNvSpPr>
          <p:nvPr>
            <p:ph type="sldNum" sz="quarter" idx="5"/>
          </p:nvPr>
        </p:nvSpPr>
        <p:spPr/>
        <p:txBody>
          <a:bodyPr/>
          <a:lstStyle/>
          <a:p>
            <a:fld id="{E7A7DE1D-71BD-43E7-90AD-12F2BF3F08DA}" type="slidenum">
              <a:rPr lang="sv-SE" smtClean="0"/>
              <a:t>12</a:t>
            </a:fld>
            <a:endParaRPr lang="sv-SE"/>
          </a:p>
        </p:txBody>
      </p:sp>
    </p:spTree>
    <p:extLst>
      <p:ext uri="{BB962C8B-B14F-4D97-AF65-F5344CB8AC3E}">
        <p14:creationId xmlns:p14="http://schemas.microsoft.com/office/powerpoint/2010/main" val="41343593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Resultatmålet ligger i nivå med målvärdet över perioden trots mycket låga resultat 2023 och 2024 till följd av starkare resultat från 2025.</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Målet för självfinansiering av investeringar till den skattefinansierade verksamheten nås inte över perioden. Detta beror på att kommunen har en förhöjd investeringsnivå under åren 2022 till 2025 med flera stora projekt avseende byggnation av skolor, förskolor och en fotbollsarena. Från 2026 förväntas målet att uppnås. Utfallet behöver därför ses sammantaget med målet för låneskulden. </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Målet avseende kommunens låneskuld är tillfälligt förhöjt för att finansiera stora planerade investeringar åren 2022 till 2025. Låneskulden uppgår maximalt till 55 procent av skatteintäkter, generella statsbidrag och kommunalekonomisk utjämning. Från 2026 är målsättningen att låneskulden succesivt ska minska över tiden och närma sig den långsiktiga målsättningen om 50 procent.</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Målet är att kommunens soliditet trendmässigt ska stärkas över tiden. Efter en tillfällig nedgång till följd av höga investeringsvolymer kommer soliditetsmålet att stärkas igen. </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Utvärdering av finansiella mål baseras på förutsättningen att investeringar i sin helhet genomförs de år de är planerade i budget och plan.</a:t>
            </a:r>
          </a:p>
          <a:p>
            <a:endParaRPr lang="sv-SE" dirty="0"/>
          </a:p>
        </p:txBody>
      </p:sp>
      <p:sp>
        <p:nvSpPr>
          <p:cNvPr id="4" name="Platshållare för bildnummer 3"/>
          <p:cNvSpPr>
            <a:spLocks noGrp="1"/>
          </p:cNvSpPr>
          <p:nvPr>
            <p:ph type="sldNum" sz="quarter" idx="5"/>
          </p:nvPr>
        </p:nvSpPr>
        <p:spPr/>
        <p:txBody>
          <a:bodyPr/>
          <a:lstStyle/>
          <a:p>
            <a:fld id="{E7A7DE1D-71BD-43E7-90AD-12F2BF3F08DA}" type="slidenum">
              <a:rPr lang="sv-SE" smtClean="0"/>
              <a:t>13</a:t>
            </a:fld>
            <a:endParaRPr lang="sv-SE"/>
          </a:p>
        </p:txBody>
      </p:sp>
    </p:spTree>
    <p:extLst>
      <p:ext uri="{BB962C8B-B14F-4D97-AF65-F5344CB8AC3E}">
        <p14:creationId xmlns:p14="http://schemas.microsoft.com/office/powerpoint/2010/main" val="1316992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Var finns fotbollsarenan? I beräkningar ligger byggstart 2025 (genom ombudgetering 2024)</a:t>
            </a:r>
          </a:p>
        </p:txBody>
      </p:sp>
      <p:sp>
        <p:nvSpPr>
          <p:cNvPr id="4" name="Platshållare för bildnummer 3"/>
          <p:cNvSpPr>
            <a:spLocks noGrp="1"/>
          </p:cNvSpPr>
          <p:nvPr>
            <p:ph type="sldNum" sz="quarter" idx="5"/>
          </p:nvPr>
        </p:nvSpPr>
        <p:spPr/>
        <p:txBody>
          <a:bodyPr/>
          <a:lstStyle/>
          <a:p>
            <a:fld id="{E7A7DE1D-71BD-43E7-90AD-12F2BF3F08DA}" type="slidenum">
              <a:rPr lang="sv-SE" smtClean="0"/>
              <a:t>14</a:t>
            </a:fld>
            <a:endParaRPr lang="sv-SE"/>
          </a:p>
        </p:txBody>
      </p:sp>
    </p:spTree>
    <p:extLst>
      <p:ext uri="{BB962C8B-B14F-4D97-AF65-F5344CB8AC3E}">
        <p14:creationId xmlns:p14="http://schemas.microsoft.com/office/powerpoint/2010/main" val="42163809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 typeface="Arial" panose="020B0604020202020204" pitchFamily="34" charset="0"/>
              <a:buChar char="•"/>
            </a:pPr>
            <a:r>
              <a:rPr lang="sv-SE" dirty="0"/>
              <a:t>Mycket bättre budgetförutsättningar från 2025, ökning av intäkter är större än ökning av kostnader</a:t>
            </a:r>
          </a:p>
          <a:p>
            <a:pPr marL="171450" indent="-171450">
              <a:buFont typeface="Arial" panose="020B0604020202020204" pitchFamily="34" charset="0"/>
              <a:buChar char="•"/>
            </a:pPr>
            <a:r>
              <a:rPr lang="sv-SE" dirty="0"/>
              <a:t>Ändå stora utmaningar där ett viktigt fokus är att upprätthålla en resultatnivå som säkerställer likviditeten (fortsatt stora investeringsutgifter pågående projekt)</a:t>
            </a:r>
          </a:p>
        </p:txBody>
      </p:sp>
      <p:sp>
        <p:nvSpPr>
          <p:cNvPr id="4" name="Platshållare för bildnummer 3"/>
          <p:cNvSpPr>
            <a:spLocks noGrp="1"/>
          </p:cNvSpPr>
          <p:nvPr>
            <p:ph type="sldNum" sz="quarter" idx="5"/>
          </p:nvPr>
        </p:nvSpPr>
        <p:spPr/>
        <p:txBody>
          <a:bodyPr/>
          <a:lstStyle/>
          <a:p>
            <a:fld id="{E7A7DE1D-71BD-43E7-90AD-12F2BF3F08DA}" type="slidenum">
              <a:rPr lang="sv-SE" smtClean="0"/>
              <a:t>15</a:t>
            </a:fld>
            <a:endParaRPr lang="sv-SE"/>
          </a:p>
        </p:txBody>
      </p:sp>
    </p:spTree>
    <p:extLst>
      <p:ext uri="{BB962C8B-B14F-4D97-AF65-F5344CB8AC3E}">
        <p14:creationId xmlns:p14="http://schemas.microsoft.com/office/powerpoint/2010/main" val="33323750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 typeface="Arial" panose="020B0604020202020204" pitchFamily="34" charset="0"/>
              <a:buChar char="•"/>
            </a:pPr>
            <a:r>
              <a:rPr lang="sv-SE" dirty="0"/>
              <a:t>Bättre utveckling av skatteintäkter från 2025</a:t>
            </a:r>
          </a:p>
          <a:p>
            <a:pPr marL="171450" indent="-171450">
              <a:buFont typeface="Arial" panose="020B0604020202020204" pitchFamily="34" charset="0"/>
              <a:buChar char="•"/>
            </a:pPr>
            <a:r>
              <a:rPr lang="sv-SE" dirty="0"/>
              <a:t>Har räknat med en befolkningsökning om knappt 90 invånare 2025-2027 (nedrevidering jämfört med tidigare prognoser)</a:t>
            </a:r>
          </a:p>
        </p:txBody>
      </p:sp>
      <p:sp>
        <p:nvSpPr>
          <p:cNvPr id="4" name="Platshållare för bildnummer 3"/>
          <p:cNvSpPr>
            <a:spLocks noGrp="1"/>
          </p:cNvSpPr>
          <p:nvPr>
            <p:ph type="sldNum" sz="quarter" idx="5"/>
          </p:nvPr>
        </p:nvSpPr>
        <p:spPr/>
        <p:txBody>
          <a:bodyPr/>
          <a:lstStyle/>
          <a:p>
            <a:fld id="{E7A7DE1D-71BD-43E7-90AD-12F2BF3F08DA}" type="slidenum">
              <a:rPr lang="sv-SE" smtClean="0"/>
              <a:t>16</a:t>
            </a:fld>
            <a:endParaRPr lang="sv-SE"/>
          </a:p>
        </p:txBody>
      </p:sp>
    </p:spTree>
    <p:extLst>
      <p:ext uri="{BB962C8B-B14F-4D97-AF65-F5344CB8AC3E}">
        <p14:creationId xmlns:p14="http://schemas.microsoft.com/office/powerpoint/2010/main" val="7002927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 typeface="Arial" panose="020B0604020202020204" pitchFamily="34" charset="0"/>
              <a:buChar char="•"/>
            </a:pPr>
            <a:r>
              <a:rPr lang="sv-SE" dirty="0"/>
              <a:t>Inflationen har gått ner, mer normal kostnadsökning vad gäller varor och tjänster än de senaste två åren, budgetkompensation för prisökningar har gjorts med 53 miljoner i 2023 och 2024 års budget. Detta är permanenta ramökningar</a:t>
            </a:r>
          </a:p>
          <a:p>
            <a:pPr marL="171450" indent="-171450">
              <a:buFont typeface="Arial" panose="020B0604020202020204" pitchFamily="34" charset="0"/>
              <a:buChar char="•"/>
            </a:pPr>
            <a:r>
              <a:rPr lang="sv-SE" dirty="0"/>
              <a:t>Varför så liten ökning 2025? – pensionskostnaden minskar till följd av lägre värdeuppräkning, </a:t>
            </a:r>
            <a:r>
              <a:rPr lang="sv-SE" dirty="0" err="1"/>
              <a:t>extremår</a:t>
            </a:r>
            <a:r>
              <a:rPr lang="sv-SE" dirty="0"/>
              <a:t> 2023 och 2024</a:t>
            </a:r>
          </a:p>
        </p:txBody>
      </p:sp>
      <p:sp>
        <p:nvSpPr>
          <p:cNvPr id="4" name="Platshållare för bildnummer 3"/>
          <p:cNvSpPr>
            <a:spLocks noGrp="1"/>
          </p:cNvSpPr>
          <p:nvPr>
            <p:ph type="sldNum" sz="quarter" idx="5"/>
          </p:nvPr>
        </p:nvSpPr>
        <p:spPr/>
        <p:txBody>
          <a:bodyPr/>
          <a:lstStyle/>
          <a:p>
            <a:fld id="{E7A7DE1D-71BD-43E7-90AD-12F2BF3F08DA}" type="slidenum">
              <a:rPr lang="sv-SE" smtClean="0"/>
              <a:t>17</a:t>
            </a:fld>
            <a:endParaRPr lang="sv-SE"/>
          </a:p>
        </p:txBody>
      </p:sp>
    </p:spTree>
    <p:extLst>
      <p:ext uri="{BB962C8B-B14F-4D97-AF65-F5344CB8AC3E}">
        <p14:creationId xmlns:p14="http://schemas.microsoft.com/office/powerpoint/2010/main" val="28955409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 typeface="Arial" panose="020B0604020202020204" pitchFamily="34" charset="0"/>
              <a:buChar char="•"/>
            </a:pPr>
            <a:r>
              <a:rPr lang="sv-SE" dirty="0"/>
              <a:t>Målsättningen är att ha en likviditet om minst 100 miljoner kronor </a:t>
            </a:r>
          </a:p>
          <a:p>
            <a:pPr marL="171450" indent="-171450">
              <a:buFont typeface="Arial" panose="020B0604020202020204" pitchFamily="34" charset="0"/>
              <a:buChar char="•"/>
            </a:pPr>
            <a:r>
              <a:rPr lang="sv-SE" dirty="0"/>
              <a:t>Fortsatt stora utgifter i pågående investeringsprojekt</a:t>
            </a:r>
          </a:p>
          <a:p>
            <a:pPr marL="171450" indent="-171450">
              <a:buFont typeface="Arial" panose="020B0604020202020204" pitchFamily="34" charset="0"/>
              <a:buChar char="•"/>
            </a:pPr>
            <a:r>
              <a:rPr lang="sv-SE" dirty="0"/>
              <a:t>Kommunens låneskuld kommer fortsätta att öka, idag närmare en miljard kronor</a:t>
            </a:r>
          </a:p>
        </p:txBody>
      </p:sp>
      <p:sp>
        <p:nvSpPr>
          <p:cNvPr id="4" name="Platshållare för bildnummer 3"/>
          <p:cNvSpPr>
            <a:spLocks noGrp="1"/>
          </p:cNvSpPr>
          <p:nvPr>
            <p:ph type="sldNum" sz="quarter" idx="5"/>
          </p:nvPr>
        </p:nvSpPr>
        <p:spPr/>
        <p:txBody>
          <a:bodyPr/>
          <a:lstStyle/>
          <a:p>
            <a:fld id="{E7A7DE1D-71BD-43E7-90AD-12F2BF3F08DA}" type="slidenum">
              <a:rPr lang="sv-SE" smtClean="0"/>
              <a:t>18</a:t>
            </a:fld>
            <a:endParaRPr lang="sv-SE"/>
          </a:p>
        </p:txBody>
      </p:sp>
    </p:spTree>
    <p:extLst>
      <p:ext uri="{BB962C8B-B14F-4D97-AF65-F5344CB8AC3E}">
        <p14:creationId xmlns:p14="http://schemas.microsoft.com/office/powerpoint/2010/main" val="25429818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 typeface="Arial" panose="020B0604020202020204" pitchFamily="34" charset="0"/>
              <a:buChar char="•"/>
            </a:pPr>
            <a:r>
              <a:rPr lang="sv-SE" dirty="0"/>
              <a:t>Nämndernas budgetramar ökar med 82 miljoner 2025 jämfört med budget 2024, en stor del är lönekompensation</a:t>
            </a:r>
          </a:p>
          <a:p>
            <a:pPr marL="171450" indent="-171450">
              <a:buFont typeface="Arial" panose="020B0604020202020204" pitchFamily="34" charset="0"/>
              <a:buChar char="•"/>
            </a:pPr>
            <a:r>
              <a:rPr lang="sv-SE" dirty="0"/>
              <a:t>Totala ramar uppgår nu till dryga 2,3 miljarder. Om hänsyn tas till direkta intäkter i verksamheten (brukaravgifter/direkta statsbidrag etc.) uppgår total kostnadsram till närmare 3 miljarder kronor – medel att bedriva verksamhet för</a:t>
            </a:r>
          </a:p>
        </p:txBody>
      </p:sp>
      <p:sp>
        <p:nvSpPr>
          <p:cNvPr id="4" name="Platshållare för bildnummer 3"/>
          <p:cNvSpPr>
            <a:spLocks noGrp="1"/>
          </p:cNvSpPr>
          <p:nvPr>
            <p:ph type="sldNum" sz="quarter" idx="5"/>
          </p:nvPr>
        </p:nvSpPr>
        <p:spPr/>
        <p:txBody>
          <a:bodyPr/>
          <a:lstStyle/>
          <a:p>
            <a:fld id="{E7A7DE1D-71BD-43E7-90AD-12F2BF3F08DA}" type="slidenum">
              <a:rPr lang="sv-SE" smtClean="0"/>
              <a:t>26</a:t>
            </a:fld>
            <a:endParaRPr lang="sv-SE"/>
          </a:p>
        </p:txBody>
      </p:sp>
    </p:spTree>
    <p:extLst>
      <p:ext uri="{BB962C8B-B14F-4D97-AF65-F5344CB8AC3E}">
        <p14:creationId xmlns:p14="http://schemas.microsoft.com/office/powerpoint/2010/main" val="42280843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28A9ABE-31F1-9DB4-ECFF-4FD5C7291D23}"/>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DA405DA2-CE3B-952A-7EA8-FBCFF314E1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E76B871F-81F0-EB52-B524-FC780EEAFEDE}"/>
              </a:ext>
            </a:extLst>
          </p:cNvPr>
          <p:cNvSpPr>
            <a:spLocks noGrp="1"/>
          </p:cNvSpPr>
          <p:nvPr>
            <p:ph type="dt" sz="half" idx="10"/>
          </p:nvPr>
        </p:nvSpPr>
        <p:spPr/>
        <p:txBody>
          <a:bodyPr/>
          <a:lstStyle/>
          <a:p>
            <a:fld id="{62787C1D-D50E-477B-BA9A-CB1CECBDB393}" type="datetimeFigureOut">
              <a:rPr lang="sv-SE" smtClean="0"/>
              <a:t>2024-05-27</a:t>
            </a:fld>
            <a:endParaRPr lang="sv-SE"/>
          </a:p>
        </p:txBody>
      </p:sp>
      <p:sp>
        <p:nvSpPr>
          <p:cNvPr id="5" name="Platshållare för sidfot 4">
            <a:extLst>
              <a:ext uri="{FF2B5EF4-FFF2-40B4-BE49-F238E27FC236}">
                <a16:creationId xmlns:a16="http://schemas.microsoft.com/office/drawing/2014/main" id="{E5E541E7-42C0-1406-3F14-0B476C4A482C}"/>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3E5E6D8E-CF84-C45F-C9E0-38C582F082C0}"/>
              </a:ext>
            </a:extLst>
          </p:cNvPr>
          <p:cNvSpPr>
            <a:spLocks noGrp="1"/>
          </p:cNvSpPr>
          <p:nvPr>
            <p:ph type="sldNum" sz="quarter" idx="12"/>
          </p:nvPr>
        </p:nvSpPr>
        <p:spPr/>
        <p:txBody>
          <a:bodyPr/>
          <a:lstStyle/>
          <a:p>
            <a:fld id="{38139E5A-89DA-4498-BD52-DC6CBC4848A2}" type="slidenum">
              <a:rPr lang="sv-SE" smtClean="0"/>
              <a:t>‹#›</a:t>
            </a:fld>
            <a:endParaRPr lang="sv-SE"/>
          </a:p>
        </p:txBody>
      </p:sp>
    </p:spTree>
    <p:extLst>
      <p:ext uri="{BB962C8B-B14F-4D97-AF65-F5344CB8AC3E}">
        <p14:creationId xmlns:p14="http://schemas.microsoft.com/office/powerpoint/2010/main" val="10410418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43497C4-8860-D7D4-6CE2-FE8B839635B4}"/>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BCD624B6-2AC1-D04C-A6B1-CC21C16FDA85}"/>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DA30F4EF-B714-7DFF-2D10-9EA20B58177A}"/>
              </a:ext>
            </a:extLst>
          </p:cNvPr>
          <p:cNvSpPr>
            <a:spLocks noGrp="1"/>
          </p:cNvSpPr>
          <p:nvPr>
            <p:ph type="dt" sz="half" idx="10"/>
          </p:nvPr>
        </p:nvSpPr>
        <p:spPr/>
        <p:txBody>
          <a:bodyPr/>
          <a:lstStyle/>
          <a:p>
            <a:fld id="{62787C1D-D50E-477B-BA9A-CB1CECBDB393}" type="datetimeFigureOut">
              <a:rPr lang="sv-SE" smtClean="0"/>
              <a:t>2024-05-27</a:t>
            </a:fld>
            <a:endParaRPr lang="sv-SE"/>
          </a:p>
        </p:txBody>
      </p:sp>
      <p:sp>
        <p:nvSpPr>
          <p:cNvPr id="5" name="Platshållare för sidfot 4">
            <a:extLst>
              <a:ext uri="{FF2B5EF4-FFF2-40B4-BE49-F238E27FC236}">
                <a16:creationId xmlns:a16="http://schemas.microsoft.com/office/drawing/2014/main" id="{E3AA83E1-7777-7C4A-4037-5BDD1A1D9A71}"/>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22FBF200-C331-4D71-B4D4-1712C1E10F47}"/>
              </a:ext>
            </a:extLst>
          </p:cNvPr>
          <p:cNvSpPr>
            <a:spLocks noGrp="1"/>
          </p:cNvSpPr>
          <p:nvPr>
            <p:ph type="sldNum" sz="quarter" idx="12"/>
          </p:nvPr>
        </p:nvSpPr>
        <p:spPr/>
        <p:txBody>
          <a:bodyPr/>
          <a:lstStyle/>
          <a:p>
            <a:fld id="{38139E5A-89DA-4498-BD52-DC6CBC4848A2}" type="slidenum">
              <a:rPr lang="sv-SE" smtClean="0"/>
              <a:t>‹#›</a:t>
            </a:fld>
            <a:endParaRPr lang="sv-SE"/>
          </a:p>
        </p:txBody>
      </p:sp>
    </p:spTree>
    <p:extLst>
      <p:ext uri="{BB962C8B-B14F-4D97-AF65-F5344CB8AC3E}">
        <p14:creationId xmlns:p14="http://schemas.microsoft.com/office/powerpoint/2010/main" val="25616185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399C03F8-9B0D-DA36-A880-68D488847744}"/>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F11BEB49-E85F-B5B5-2B85-457FCEC95C42}"/>
              </a:ext>
            </a:extLst>
          </p:cNvPr>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915F748A-28F0-4CB4-E6D2-5763803339EC}"/>
              </a:ext>
            </a:extLst>
          </p:cNvPr>
          <p:cNvSpPr>
            <a:spLocks noGrp="1"/>
          </p:cNvSpPr>
          <p:nvPr>
            <p:ph type="dt" sz="half" idx="10"/>
          </p:nvPr>
        </p:nvSpPr>
        <p:spPr/>
        <p:txBody>
          <a:bodyPr/>
          <a:lstStyle/>
          <a:p>
            <a:fld id="{62787C1D-D50E-477B-BA9A-CB1CECBDB393}" type="datetimeFigureOut">
              <a:rPr lang="sv-SE" smtClean="0"/>
              <a:t>2024-05-27</a:t>
            </a:fld>
            <a:endParaRPr lang="sv-SE"/>
          </a:p>
        </p:txBody>
      </p:sp>
      <p:sp>
        <p:nvSpPr>
          <p:cNvPr id="5" name="Platshållare för sidfot 4">
            <a:extLst>
              <a:ext uri="{FF2B5EF4-FFF2-40B4-BE49-F238E27FC236}">
                <a16:creationId xmlns:a16="http://schemas.microsoft.com/office/drawing/2014/main" id="{F1C952E3-8B35-E1B7-AD88-58A7CCBE9EB3}"/>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CDEE2328-24EC-3B40-55BF-DF09512F0DAC}"/>
              </a:ext>
            </a:extLst>
          </p:cNvPr>
          <p:cNvSpPr>
            <a:spLocks noGrp="1"/>
          </p:cNvSpPr>
          <p:nvPr>
            <p:ph type="sldNum" sz="quarter" idx="12"/>
          </p:nvPr>
        </p:nvSpPr>
        <p:spPr/>
        <p:txBody>
          <a:bodyPr/>
          <a:lstStyle/>
          <a:p>
            <a:fld id="{38139E5A-89DA-4498-BD52-DC6CBC4848A2}" type="slidenum">
              <a:rPr lang="sv-SE" smtClean="0"/>
              <a:t>‹#›</a:t>
            </a:fld>
            <a:endParaRPr lang="sv-SE"/>
          </a:p>
        </p:txBody>
      </p:sp>
    </p:spTree>
    <p:extLst>
      <p:ext uri="{BB962C8B-B14F-4D97-AF65-F5344CB8AC3E}">
        <p14:creationId xmlns:p14="http://schemas.microsoft.com/office/powerpoint/2010/main" val="33127365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29A5732-1207-172E-5EDB-069C61C3E95A}"/>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2075EE4C-158C-5CE1-D148-560762F90820}"/>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F103C28D-9B31-2E45-E0C0-8641822EF39F}"/>
              </a:ext>
            </a:extLst>
          </p:cNvPr>
          <p:cNvSpPr>
            <a:spLocks noGrp="1"/>
          </p:cNvSpPr>
          <p:nvPr>
            <p:ph type="dt" sz="half" idx="10"/>
          </p:nvPr>
        </p:nvSpPr>
        <p:spPr/>
        <p:txBody>
          <a:bodyPr/>
          <a:lstStyle/>
          <a:p>
            <a:fld id="{62787C1D-D50E-477B-BA9A-CB1CECBDB393}" type="datetimeFigureOut">
              <a:rPr lang="sv-SE" smtClean="0"/>
              <a:t>2024-05-27</a:t>
            </a:fld>
            <a:endParaRPr lang="sv-SE"/>
          </a:p>
        </p:txBody>
      </p:sp>
      <p:sp>
        <p:nvSpPr>
          <p:cNvPr id="5" name="Platshållare för sidfot 4">
            <a:extLst>
              <a:ext uri="{FF2B5EF4-FFF2-40B4-BE49-F238E27FC236}">
                <a16:creationId xmlns:a16="http://schemas.microsoft.com/office/drawing/2014/main" id="{6863EC29-C16F-144D-BEE0-B8F31E42B449}"/>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186C9FAD-41AD-914E-CC51-01647B06DC7C}"/>
              </a:ext>
            </a:extLst>
          </p:cNvPr>
          <p:cNvSpPr>
            <a:spLocks noGrp="1"/>
          </p:cNvSpPr>
          <p:nvPr>
            <p:ph type="sldNum" sz="quarter" idx="12"/>
          </p:nvPr>
        </p:nvSpPr>
        <p:spPr/>
        <p:txBody>
          <a:bodyPr/>
          <a:lstStyle/>
          <a:p>
            <a:fld id="{38139E5A-89DA-4498-BD52-DC6CBC4848A2}" type="slidenum">
              <a:rPr lang="sv-SE" smtClean="0"/>
              <a:t>‹#›</a:t>
            </a:fld>
            <a:endParaRPr lang="sv-SE"/>
          </a:p>
        </p:txBody>
      </p:sp>
    </p:spTree>
    <p:extLst>
      <p:ext uri="{BB962C8B-B14F-4D97-AF65-F5344CB8AC3E}">
        <p14:creationId xmlns:p14="http://schemas.microsoft.com/office/powerpoint/2010/main" val="21595269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77DEED3-2FE6-0AE4-0DB9-FDC36B658561}"/>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CBD476C1-F5E7-86F2-5B00-B06320AE88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A1003BCE-7C36-1039-E1C4-16A22128D48D}"/>
              </a:ext>
            </a:extLst>
          </p:cNvPr>
          <p:cNvSpPr>
            <a:spLocks noGrp="1"/>
          </p:cNvSpPr>
          <p:nvPr>
            <p:ph type="dt" sz="half" idx="10"/>
          </p:nvPr>
        </p:nvSpPr>
        <p:spPr/>
        <p:txBody>
          <a:bodyPr/>
          <a:lstStyle/>
          <a:p>
            <a:fld id="{62787C1D-D50E-477B-BA9A-CB1CECBDB393}" type="datetimeFigureOut">
              <a:rPr lang="sv-SE" smtClean="0"/>
              <a:t>2024-05-27</a:t>
            </a:fld>
            <a:endParaRPr lang="sv-SE"/>
          </a:p>
        </p:txBody>
      </p:sp>
      <p:sp>
        <p:nvSpPr>
          <p:cNvPr id="5" name="Platshållare för sidfot 4">
            <a:extLst>
              <a:ext uri="{FF2B5EF4-FFF2-40B4-BE49-F238E27FC236}">
                <a16:creationId xmlns:a16="http://schemas.microsoft.com/office/drawing/2014/main" id="{DCD738CA-FDFD-49D8-E6EC-E5C1AF162A3C}"/>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672161CC-9BB4-1967-F35B-0330CDCDDF04}"/>
              </a:ext>
            </a:extLst>
          </p:cNvPr>
          <p:cNvSpPr>
            <a:spLocks noGrp="1"/>
          </p:cNvSpPr>
          <p:nvPr>
            <p:ph type="sldNum" sz="quarter" idx="12"/>
          </p:nvPr>
        </p:nvSpPr>
        <p:spPr/>
        <p:txBody>
          <a:bodyPr/>
          <a:lstStyle/>
          <a:p>
            <a:fld id="{38139E5A-89DA-4498-BD52-DC6CBC4848A2}" type="slidenum">
              <a:rPr lang="sv-SE" smtClean="0"/>
              <a:t>‹#›</a:t>
            </a:fld>
            <a:endParaRPr lang="sv-SE"/>
          </a:p>
        </p:txBody>
      </p:sp>
    </p:spTree>
    <p:extLst>
      <p:ext uri="{BB962C8B-B14F-4D97-AF65-F5344CB8AC3E}">
        <p14:creationId xmlns:p14="http://schemas.microsoft.com/office/powerpoint/2010/main" val="14798536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B2CC75D-4A72-09BB-7EFF-2DD15364D374}"/>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918C3B50-5815-96B9-1DA6-E6A662071BBA}"/>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B8A39035-F016-AD35-7610-DBFDA53388B0}"/>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98186705-B0A2-9E2E-FFB0-456F854E4813}"/>
              </a:ext>
            </a:extLst>
          </p:cNvPr>
          <p:cNvSpPr>
            <a:spLocks noGrp="1"/>
          </p:cNvSpPr>
          <p:nvPr>
            <p:ph type="dt" sz="half" idx="10"/>
          </p:nvPr>
        </p:nvSpPr>
        <p:spPr/>
        <p:txBody>
          <a:bodyPr/>
          <a:lstStyle/>
          <a:p>
            <a:fld id="{62787C1D-D50E-477B-BA9A-CB1CECBDB393}" type="datetimeFigureOut">
              <a:rPr lang="sv-SE" smtClean="0"/>
              <a:t>2024-05-27</a:t>
            </a:fld>
            <a:endParaRPr lang="sv-SE"/>
          </a:p>
        </p:txBody>
      </p:sp>
      <p:sp>
        <p:nvSpPr>
          <p:cNvPr id="6" name="Platshållare för sidfot 5">
            <a:extLst>
              <a:ext uri="{FF2B5EF4-FFF2-40B4-BE49-F238E27FC236}">
                <a16:creationId xmlns:a16="http://schemas.microsoft.com/office/drawing/2014/main" id="{7158ACC4-FA36-C904-8FB0-90E492E6E50D}"/>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D0FBBB68-6E47-C7F5-83F7-FB13D1A22BC4}"/>
              </a:ext>
            </a:extLst>
          </p:cNvPr>
          <p:cNvSpPr>
            <a:spLocks noGrp="1"/>
          </p:cNvSpPr>
          <p:nvPr>
            <p:ph type="sldNum" sz="quarter" idx="12"/>
          </p:nvPr>
        </p:nvSpPr>
        <p:spPr/>
        <p:txBody>
          <a:bodyPr/>
          <a:lstStyle/>
          <a:p>
            <a:fld id="{38139E5A-89DA-4498-BD52-DC6CBC4848A2}" type="slidenum">
              <a:rPr lang="sv-SE" smtClean="0"/>
              <a:t>‹#›</a:t>
            </a:fld>
            <a:endParaRPr lang="sv-SE"/>
          </a:p>
        </p:txBody>
      </p:sp>
    </p:spTree>
    <p:extLst>
      <p:ext uri="{BB962C8B-B14F-4D97-AF65-F5344CB8AC3E}">
        <p14:creationId xmlns:p14="http://schemas.microsoft.com/office/powerpoint/2010/main" val="40668828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E464041-45F5-8D9A-4A35-DDC57C978C82}"/>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3D098883-79AE-2D79-CD36-7B1CCFE29D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CACC0C2C-AC94-4DFA-4579-5D6794613685}"/>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B6B2259F-E657-B5A4-83D9-C868955F056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D4FB9D83-13E0-544C-4855-8B364E555D76}"/>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90D857F9-4F46-4137-53B7-49ABB2D56095}"/>
              </a:ext>
            </a:extLst>
          </p:cNvPr>
          <p:cNvSpPr>
            <a:spLocks noGrp="1"/>
          </p:cNvSpPr>
          <p:nvPr>
            <p:ph type="dt" sz="half" idx="10"/>
          </p:nvPr>
        </p:nvSpPr>
        <p:spPr/>
        <p:txBody>
          <a:bodyPr/>
          <a:lstStyle/>
          <a:p>
            <a:fld id="{62787C1D-D50E-477B-BA9A-CB1CECBDB393}" type="datetimeFigureOut">
              <a:rPr lang="sv-SE" smtClean="0"/>
              <a:t>2024-05-27</a:t>
            </a:fld>
            <a:endParaRPr lang="sv-SE"/>
          </a:p>
        </p:txBody>
      </p:sp>
      <p:sp>
        <p:nvSpPr>
          <p:cNvPr id="8" name="Platshållare för sidfot 7">
            <a:extLst>
              <a:ext uri="{FF2B5EF4-FFF2-40B4-BE49-F238E27FC236}">
                <a16:creationId xmlns:a16="http://schemas.microsoft.com/office/drawing/2014/main" id="{7D366C7F-7B31-4B00-9B1C-13FA693652E8}"/>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90565DC1-A565-F73B-A24F-02C42147E228}"/>
              </a:ext>
            </a:extLst>
          </p:cNvPr>
          <p:cNvSpPr>
            <a:spLocks noGrp="1"/>
          </p:cNvSpPr>
          <p:nvPr>
            <p:ph type="sldNum" sz="quarter" idx="12"/>
          </p:nvPr>
        </p:nvSpPr>
        <p:spPr/>
        <p:txBody>
          <a:bodyPr/>
          <a:lstStyle/>
          <a:p>
            <a:fld id="{38139E5A-89DA-4498-BD52-DC6CBC4848A2}" type="slidenum">
              <a:rPr lang="sv-SE" smtClean="0"/>
              <a:t>‹#›</a:t>
            </a:fld>
            <a:endParaRPr lang="sv-SE"/>
          </a:p>
        </p:txBody>
      </p:sp>
    </p:spTree>
    <p:extLst>
      <p:ext uri="{BB962C8B-B14F-4D97-AF65-F5344CB8AC3E}">
        <p14:creationId xmlns:p14="http://schemas.microsoft.com/office/powerpoint/2010/main" val="22709845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1E9C0C2-F514-4235-43C4-2C800584EB58}"/>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AC6351D6-90A8-268D-26A1-5C54C9B2A06F}"/>
              </a:ext>
            </a:extLst>
          </p:cNvPr>
          <p:cNvSpPr>
            <a:spLocks noGrp="1"/>
          </p:cNvSpPr>
          <p:nvPr>
            <p:ph type="dt" sz="half" idx="10"/>
          </p:nvPr>
        </p:nvSpPr>
        <p:spPr/>
        <p:txBody>
          <a:bodyPr/>
          <a:lstStyle/>
          <a:p>
            <a:fld id="{62787C1D-D50E-477B-BA9A-CB1CECBDB393}" type="datetimeFigureOut">
              <a:rPr lang="sv-SE" smtClean="0"/>
              <a:t>2024-05-27</a:t>
            </a:fld>
            <a:endParaRPr lang="sv-SE"/>
          </a:p>
        </p:txBody>
      </p:sp>
      <p:sp>
        <p:nvSpPr>
          <p:cNvPr id="4" name="Platshållare för sidfot 3">
            <a:extLst>
              <a:ext uri="{FF2B5EF4-FFF2-40B4-BE49-F238E27FC236}">
                <a16:creationId xmlns:a16="http://schemas.microsoft.com/office/drawing/2014/main" id="{E0D09FEF-2EB4-EFAD-129F-8BB772C1A559}"/>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729DB85E-27FF-A321-411E-1F434B586259}"/>
              </a:ext>
            </a:extLst>
          </p:cNvPr>
          <p:cNvSpPr>
            <a:spLocks noGrp="1"/>
          </p:cNvSpPr>
          <p:nvPr>
            <p:ph type="sldNum" sz="quarter" idx="12"/>
          </p:nvPr>
        </p:nvSpPr>
        <p:spPr/>
        <p:txBody>
          <a:bodyPr/>
          <a:lstStyle/>
          <a:p>
            <a:fld id="{38139E5A-89DA-4498-BD52-DC6CBC4848A2}" type="slidenum">
              <a:rPr lang="sv-SE" smtClean="0"/>
              <a:t>‹#›</a:t>
            </a:fld>
            <a:endParaRPr lang="sv-SE"/>
          </a:p>
        </p:txBody>
      </p:sp>
    </p:spTree>
    <p:extLst>
      <p:ext uri="{BB962C8B-B14F-4D97-AF65-F5344CB8AC3E}">
        <p14:creationId xmlns:p14="http://schemas.microsoft.com/office/powerpoint/2010/main" val="38984080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EC5D0628-8FDE-8BBF-97B5-B86628CEA264}"/>
              </a:ext>
            </a:extLst>
          </p:cNvPr>
          <p:cNvSpPr>
            <a:spLocks noGrp="1"/>
          </p:cNvSpPr>
          <p:nvPr>
            <p:ph type="dt" sz="half" idx="10"/>
          </p:nvPr>
        </p:nvSpPr>
        <p:spPr/>
        <p:txBody>
          <a:bodyPr/>
          <a:lstStyle/>
          <a:p>
            <a:fld id="{62787C1D-D50E-477B-BA9A-CB1CECBDB393}" type="datetimeFigureOut">
              <a:rPr lang="sv-SE" smtClean="0"/>
              <a:t>2024-05-27</a:t>
            </a:fld>
            <a:endParaRPr lang="sv-SE"/>
          </a:p>
        </p:txBody>
      </p:sp>
      <p:sp>
        <p:nvSpPr>
          <p:cNvPr id="3" name="Platshållare för sidfot 2">
            <a:extLst>
              <a:ext uri="{FF2B5EF4-FFF2-40B4-BE49-F238E27FC236}">
                <a16:creationId xmlns:a16="http://schemas.microsoft.com/office/drawing/2014/main" id="{9B700A5D-1725-D881-EB89-2B46A5AD8F52}"/>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7ABE63EE-85FC-47D8-E75F-3CB86CD75593}"/>
              </a:ext>
            </a:extLst>
          </p:cNvPr>
          <p:cNvSpPr>
            <a:spLocks noGrp="1"/>
          </p:cNvSpPr>
          <p:nvPr>
            <p:ph type="sldNum" sz="quarter" idx="12"/>
          </p:nvPr>
        </p:nvSpPr>
        <p:spPr/>
        <p:txBody>
          <a:bodyPr/>
          <a:lstStyle/>
          <a:p>
            <a:fld id="{38139E5A-89DA-4498-BD52-DC6CBC4848A2}" type="slidenum">
              <a:rPr lang="sv-SE" smtClean="0"/>
              <a:t>‹#›</a:t>
            </a:fld>
            <a:endParaRPr lang="sv-SE"/>
          </a:p>
        </p:txBody>
      </p:sp>
    </p:spTree>
    <p:extLst>
      <p:ext uri="{BB962C8B-B14F-4D97-AF65-F5344CB8AC3E}">
        <p14:creationId xmlns:p14="http://schemas.microsoft.com/office/powerpoint/2010/main" val="4078300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7F1950F-0677-7228-8BE6-C43F4BDC1C1F}"/>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13C64EE5-E9AE-6B1E-EAD1-9974371452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564CB6F5-506D-0E14-4AED-4F6BE33FD8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1B265B3F-785F-0777-DB97-AE1FFC9D3A14}"/>
              </a:ext>
            </a:extLst>
          </p:cNvPr>
          <p:cNvSpPr>
            <a:spLocks noGrp="1"/>
          </p:cNvSpPr>
          <p:nvPr>
            <p:ph type="dt" sz="half" idx="10"/>
          </p:nvPr>
        </p:nvSpPr>
        <p:spPr/>
        <p:txBody>
          <a:bodyPr/>
          <a:lstStyle/>
          <a:p>
            <a:fld id="{62787C1D-D50E-477B-BA9A-CB1CECBDB393}" type="datetimeFigureOut">
              <a:rPr lang="sv-SE" smtClean="0"/>
              <a:t>2024-05-27</a:t>
            </a:fld>
            <a:endParaRPr lang="sv-SE"/>
          </a:p>
        </p:txBody>
      </p:sp>
      <p:sp>
        <p:nvSpPr>
          <p:cNvPr id="6" name="Platshållare för sidfot 5">
            <a:extLst>
              <a:ext uri="{FF2B5EF4-FFF2-40B4-BE49-F238E27FC236}">
                <a16:creationId xmlns:a16="http://schemas.microsoft.com/office/drawing/2014/main" id="{6529AF7C-19BC-106B-A5C6-623DDA27D0EC}"/>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C0C4A437-2615-D9CD-8A6E-1D172F9A1DC3}"/>
              </a:ext>
            </a:extLst>
          </p:cNvPr>
          <p:cNvSpPr>
            <a:spLocks noGrp="1"/>
          </p:cNvSpPr>
          <p:nvPr>
            <p:ph type="sldNum" sz="quarter" idx="12"/>
          </p:nvPr>
        </p:nvSpPr>
        <p:spPr/>
        <p:txBody>
          <a:bodyPr/>
          <a:lstStyle/>
          <a:p>
            <a:fld id="{38139E5A-89DA-4498-BD52-DC6CBC4848A2}" type="slidenum">
              <a:rPr lang="sv-SE" smtClean="0"/>
              <a:t>‹#›</a:t>
            </a:fld>
            <a:endParaRPr lang="sv-SE"/>
          </a:p>
        </p:txBody>
      </p:sp>
    </p:spTree>
    <p:extLst>
      <p:ext uri="{BB962C8B-B14F-4D97-AF65-F5344CB8AC3E}">
        <p14:creationId xmlns:p14="http://schemas.microsoft.com/office/powerpoint/2010/main" val="37392939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7C729B1-BC98-6E89-65FE-6273BA2F1436}"/>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92FB24A7-9C65-89E5-1AB8-AFDA3EAC39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id="{AFA2E626-C396-9383-654A-10B6FECB06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2C299C94-60E4-0F5A-64C2-51093164C4B9}"/>
              </a:ext>
            </a:extLst>
          </p:cNvPr>
          <p:cNvSpPr>
            <a:spLocks noGrp="1"/>
          </p:cNvSpPr>
          <p:nvPr>
            <p:ph type="dt" sz="half" idx="10"/>
          </p:nvPr>
        </p:nvSpPr>
        <p:spPr/>
        <p:txBody>
          <a:bodyPr/>
          <a:lstStyle/>
          <a:p>
            <a:fld id="{62787C1D-D50E-477B-BA9A-CB1CECBDB393}" type="datetimeFigureOut">
              <a:rPr lang="sv-SE" smtClean="0"/>
              <a:t>2024-05-27</a:t>
            </a:fld>
            <a:endParaRPr lang="sv-SE"/>
          </a:p>
        </p:txBody>
      </p:sp>
      <p:sp>
        <p:nvSpPr>
          <p:cNvPr id="6" name="Platshållare för sidfot 5">
            <a:extLst>
              <a:ext uri="{FF2B5EF4-FFF2-40B4-BE49-F238E27FC236}">
                <a16:creationId xmlns:a16="http://schemas.microsoft.com/office/drawing/2014/main" id="{EC1811EB-B5EF-1C39-51B0-105A04B0BF66}"/>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8DEA58D2-2909-83D2-E191-00D345FCE90D}"/>
              </a:ext>
            </a:extLst>
          </p:cNvPr>
          <p:cNvSpPr>
            <a:spLocks noGrp="1"/>
          </p:cNvSpPr>
          <p:nvPr>
            <p:ph type="sldNum" sz="quarter" idx="12"/>
          </p:nvPr>
        </p:nvSpPr>
        <p:spPr/>
        <p:txBody>
          <a:bodyPr/>
          <a:lstStyle/>
          <a:p>
            <a:fld id="{38139E5A-89DA-4498-BD52-DC6CBC4848A2}" type="slidenum">
              <a:rPr lang="sv-SE" smtClean="0"/>
              <a:t>‹#›</a:t>
            </a:fld>
            <a:endParaRPr lang="sv-SE"/>
          </a:p>
        </p:txBody>
      </p:sp>
    </p:spTree>
    <p:extLst>
      <p:ext uri="{BB962C8B-B14F-4D97-AF65-F5344CB8AC3E}">
        <p14:creationId xmlns:p14="http://schemas.microsoft.com/office/powerpoint/2010/main" val="15129049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770534C8-B2A7-8311-9455-0A73E28D7A7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844B31C0-0BDD-992B-14AA-FA90342603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B5F8BAA6-8A17-7D0E-0588-1A4113D5DA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787C1D-D50E-477B-BA9A-CB1CECBDB393}" type="datetimeFigureOut">
              <a:rPr lang="sv-SE" smtClean="0"/>
              <a:t>2024-05-27</a:t>
            </a:fld>
            <a:endParaRPr lang="sv-SE"/>
          </a:p>
        </p:txBody>
      </p:sp>
      <p:sp>
        <p:nvSpPr>
          <p:cNvPr id="5" name="Platshållare för sidfot 4">
            <a:extLst>
              <a:ext uri="{FF2B5EF4-FFF2-40B4-BE49-F238E27FC236}">
                <a16:creationId xmlns:a16="http://schemas.microsoft.com/office/drawing/2014/main" id="{D23DD99D-AA91-7721-6F13-79523A40C3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91B5A12B-BCB6-B636-0F8B-5851B643E7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139E5A-89DA-4498-BD52-DC6CBC4848A2}" type="slidenum">
              <a:rPr lang="sv-SE" smtClean="0"/>
              <a:t>‹#›</a:t>
            </a:fld>
            <a:endParaRPr lang="sv-SE"/>
          </a:p>
        </p:txBody>
      </p:sp>
    </p:spTree>
    <p:extLst>
      <p:ext uri="{BB962C8B-B14F-4D97-AF65-F5344CB8AC3E}">
        <p14:creationId xmlns:p14="http://schemas.microsoft.com/office/powerpoint/2010/main" val="41122029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chart" Target="../charts/chart4.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chart" Target="../charts/chart1.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2.xml"/><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2.xml"/><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ruta 4">
            <a:extLst>
              <a:ext uri="{FF2B5EF4-FFF2-40B4-BE49-F238E27FC236}">
                <a16:creationId xmlns:a16="http://schemas.microsoft.com/office/drawing/2014/main" id="{22B721AE-9345-D500-B06C-B3529A84EC2B}"/>
              </a:ext>
            </a:extLst>
          </p:cNvPr>
          <p:cNvSpPr txBox="1"/>
          <p:nvPr/>
        </p:nvSpPr>
        <p:spPr>
          <a:xfrm>
            <a:off x="3048000" y="3244334"/>
            <a:ext cx="6096000" cy="369332"/>
          </a:xfrm>
          <a:prstGeom prst="rect">
            <a:avLst/>
          </a:prstGeom>
          <a:noFill/>
        </p:spPr>
        <p:txBody>
          <a:bodyPr wrap="square">
            <a:spAutoFit/>
          </a:bodyPr>
          <a:lstStyle/>
          <a:p>
            <a:endParaRPr lang="sv-SE" dirty="0"/>
          </a:p>
        </p:txBody>
      </p:sp>
      <p:pic>
        <p:nvPicPr>
          <p:cNvPr id="4" name="Bildobjekt 3" descr="En bild som visar text, dimma, skärmbild, himmel&#10;&#10;Automatiskt genererad beskrivning">
            <a:extLst>
              <a:ext uri="{FF2B5EF4-FFF2-40B4-BE49-F238E27FC236}">
                <a16:creationId xmlns:a16="http://schemas.microsoft.com/office/drawing/2014/main" id="{E107EA89-1778-75D0-ACAA-D02C928FF2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618007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dimma, skärmbild, byggnad, himmel&#10;&#10;Automatiskt genererad beskrivning">
            <a:extLst>
              <a:ext uri="{FF2B5EF4-FFF2-40B4-BE49-F238E27FC236}">
                <a16:creationId xmlns:a16="http://schemas.microsoft.com/office/drawing/2014/main" id="{14C2370F-375C-7CC5-EFDD-F728246C75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Bildobjekt 4" descr="En bild som visar text, skärmbild, Teckensnitt, Grafik&#10;&#10;Automatiskt genererad beskrivning">
            <a:extLst>
              <a:ext uri="{FF2B5EF4-FFF2-40B4-BE49-F238E27FC236}">
                <a16:creationId xmlns:a16="http://schemas.microsoft.com/office/drawing/2014/main" id="{41D5014A-1538-B7F5-2AB2-297E2E32DE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2024" y="5105598"/>
            <a:ext cx="1579784" cy="1579784"/>
          </a:xfrm>
          <a:prstGeom prst="rect">
            <a:avLst/>
          </a:prstGeom>
        </p:spPr>
      </p:pic>
    </p:spTree>
    <p:extLst>
      <p:ext uri="{BB962C8B-B14F-4D97-AF65-F5344CB8AC3E}">
        <p14:creationId xmlns:p14="http://schemas.microsoft.com/office/powerpoint/2010/main" val="177189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799B3A8-EF26-820A-2BA4-E7BA553AE776}"/>
              </a:ext>
            </a:extLst>
          </p:cNvPr>
          <p:cNvSpPr>
            <a:spLocks noGrp="1"/>
          </p:cNvSpPr>
          <p:nvPr>
            <p:ph type="title"/>
          </p:nvPr>
        </p:nvSpPr>
        <p:spPr/>
        <p:txBody>
          <a:bodyPr/>
          <a:lstStyle/>
          <a:p>
            <a:r>
              <a:rPr lang="sv-SE" dirty="0">
                <a:solidFill>
                  <a:srgbClr val="002060"/>
                </a:solidFill>
              </a:rPr>
              <a:t>Befolkningsutveckling</a:t>
            </a:r>
          </a:p>
        </p:txBody>
      </p:sp>
      <p:pic>
        <p:nvPicPr>
          <p:cNvPr id="4" name="Bildobjekt 3" descr="En bild som visar text, skärmbild, Teckensnitt, Grafik&#10;&#10;Automatiskt genererad beskrivning">
            <a:extLst>
              <a:ext uri="{FF2B5EF4-FFF2-40B4-BE49-F238E27FC236}">
                <a16:creationId xmlns:a16="http://schemas.microsoft.com/office/drawing/2014/main" id="{D8FAD205-FD39-23C5-49BD-BB620E1E83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2024" y="5105598"/>
            <a:ext cx="1579784" cy="1579784"/>
          </a:xfrm>
          <a:prstGeom prst="rect">
            <a:avLst/>
          </a:prstGeom>
        </p:spPr>
      </p:pic>
      <p:pic>
        <p:nvPicPr>
          <p:cNvPr id="5" name="Bildobjekt 4">
            <a:extLst>
              <a:ext uri="{FF2B5EF4-FFF2-40B4-BE49-F238E27FC236}">
                <a16:creationId xmlns:a16="http://schemas.microsoft.com/office/drawing/2014/main" id="{013542A1-17F3-3581-3124-A5168EA1440D}"/>
              </a:ext>
            </a:extLst>
          </p:cNvPr>
          <p:cNvPicPr>
            <a:picLocks noChangeAspect="1"/>
          </p:cNvPicPr>
          <p:nvPr/>
        </p:nvPicPr>
        <p:blipFill>
          <a:blip r:embed="rId4"/>
          <a:stretch>
            <a:fillRect/>
          </a:stretch>
        </p:blipFill>
        <p:spPr>
          <a:xfrm>
            <a:off x="1785431" y="1675326"/>
            <a:ext cx="7249537" cy="4220164"/>
          </a:xfrm>
          <a:prstGeom prst="rect">
            <a:avLst/>
          </a:prstGeom>
        </p:spPr>
      </p:pic>
    </p:spTree>
    <p:extLst>
      <p:ext uri="{BB962C8B-B14F-4D97-AF65-F5344CB8AC3E}">
        <p14:creationId xmlns:p14="http://schemas.microsoft.com/office/powerpoint/2010/main" val="10885305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799B3A8-EF26-820A-2BA4-E7BA553AE776}"/>
              </a:ext>
            </a:extLst>
          </p:cNvPr>
          <p:cNvSpPr>
            <a:spLocks noGrp="1"/>
          </p:cNvSpPr>
          <p:nvPr>
            <p:ph type="title"/>
          </p:nvPr>
        </p:nvSpPr>
        <p:spPr/>
        <p:txBody>
          <a:bodyPr/>
          <a:lstStyle/>
          <a:p>
            <a:r>
              <a:rPr lang="sv-SE" dirty="0">
                <a:solidFill>
                  <a:srgbClr val="002060"/>
                </a:solidFill>
              </a:rPr>
              <a:t>Utmaningar </a:t>
            </a:r>
          </a:p>
        </p:txBody>
      </p:sp>
      <p:pic>
        <p:nvPicPr>
          <p:cNvPr id="4" name="Bildobjekt 3" descr="En bild som visar text, skärmbild, Teckensnitt, Grafik&#10;&#10;Automatiskt genererad beskrivning">
            <a:extLst>
              <a:ext uri="{FF2B5EF4-FFF2-40B4-BE49-F238E27FC236}">
                <a16:creationId xmlns:a16="http://schemas.microsoft.com/office/drawing/2014/main" id="{D8FAD205-FD39-23C5-49BD-BB620E1E83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2024" y="5105598"/>
            <a:ext cx="1579784" cy="1579784"/>
          </a:xfrm>
          <a:prstGeom prst="rect">
            <a:avLst/>
          </a:prstGeom>
        </p:spPr>
      </p:pic>
      <p:pic>
        <p:nvPicPr>
          <p:cNvPr id="6" name="Bildobjekt 5">
            <a:extLst>
              <a:ext uri="{FF2B5EF4-FFF2-40B4-BE49-F238E27FC236}">
                <a16:creationId xmlns:a16="http://schemas.microsoft.com/office/drawing/2014/main" id="{EFE05639-9769-4C07-61B2-2E18969F7885}"/>
              </a:ext>
            </a:extLst>
          </p:cNvPr>
          <p:cNvPicPr>
            <a:picLocks noChangeAspect="1"/>
          </p:cNvPicPr>
          <p:nvPr/>
        </p:nvPicPr>
        <p:blipFill>
          <a:blip r:embed="rId4"/>
          <a:stretch>
            <a:fillRect/>
          </a:stretch>
        </p:blipFill>
        <p:spPr>
          <a:xfrm>
            <a:off x="2345686" y="2166895"/>
            <a:ext cx="6007902" cy="3874082"/>
          </a:xfrm>
          <a:prstGeom prst="rect">
            <a:avLst/>
          </a:prstGeom>
        </p:spPr>
      </p:pic>
      <p:sp>
        <p:nvSpPr>
          <p:cNvPr id="7" name="textruta 6">
            <a:extLst>
              <a:ext uri="{FF2B5EF4-FFF2-40B4-BE49-F238E27FC236}">
                <a16:creationId xmlns:a16="http://schemas.microsoft.com/office/drawing/2014/main" id="{56C93247-7123-75BE-F6EF-67E85349D751}"/>
              </a:ext>
            </a:extLst>
          </p:cNvPr>
          <p:cNvSpPr txBox="1"/>
          <p:nvPr/>
        </p:nvSpPr>
        <p:spPr>
          <a:xfrm>
            <a:off x="838200" y="1506372"/>
            <a:ext cx="9571034" cy="646331"/>
          </a:xfrm>
          <a:prstGeom prst="rect">
            <a:avLst/>
          </a:prstGeom>
          <a:noFill/>
        </p:spPr>
        <p:txBody>
          <a:bodyPr wrap="square" rtlCol="0">
            <a:spAutoFit/>
          </a:bodyPr>
          <a:lstStyle/>
          <a:p>
            <a:r>
              <a:rPr lang="sv-SE" dirty="0"/>
              <a:t>Befolkningsökning den senaste och kommande 10-årsperioden </a:t>
            </a:r>
            <a:br>
              <a:rPr lang="sv-SE" dirty="0"/>
            </a:br>
            <a:r>
              <a:rPr lang="sv-SE" dirty="0"/>
              <a:t>Tusentals personer i olika åldersgrupper</a:t>
            </a:r>
          </a:p>
        </p:txBody>
      </p:sp>
    </p:spTree>
    <p:extLst>
      <p:ext uri="{BB962C8B-B14F-4D97-AF65-F5344CB8AC3E}">
        <p14:creationId xmlns:p14="http://schemas.microsoft.com/office/powerpoint/2010/main" val="13416161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799B3A8-EF26-820A-2BA4-E7BA553AE776}"/>
              </a:ext>
            </a:extLst>
          </p:cNvPr>
          <p:cNvSpPr>
            <a:spLocks noGrp="1"/>
          </p:cNvSpPr>
          <p:nvPr>
            <p:ph type="title"/>
          </p:nvPr>
        </p:nvSpPr>
        <p:spPr/>
        <p:txBody>
          <a:bodyPr/>
          <a:lstStyle/>
          <a:p>
            <a:r>
              <a:rPr lang="sv-SE" dirty="0">
                <a:solidFill>
                  <a:srgbClr val="002060"/>
                </a:solidFill>
              </a:rPr>
              <a:t>Avstämning finansiella mål</a:t>
            </a:r>
          </a:p>
        </p:txBody>
      </p:sp>
      <p:pic>
        <p:nvPicPr>
          <p:cNvPr id="4" name="Bildobjekt 3" descr="En bild som visar text, skärmbild, Teckensnitt, Grafik&#10;&#10;Automatiskt genererad beskrivning">
            <a:extLst>
              <a:ext uri="{FF2B5EF4-FFF2-40B4-BE49-F238E27FC236}">
                <a16:creationId xmlns:a16="http://schemas.microsoft.com/office/drawing/2014/main" id="{D8FAD205-FD39-23C5-49BD-BB620E1E83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2024" y="5105598"/>
            <a:ext cx="1579784" cy="1579784"/>
          </a:xfrm>
          <a:prstGeom prst="rect">
            <a:avLst/>
          </a:prstGeom>
        </p:spPr>
      </p:pic>
      <p:pic>
        <p:nvPicPr>
          <p:cNvPr id="6" name="Bildobjekt 5">
            <a:extLst>
              <a:ext uri="{FF2B5EF4-FFF2-40B4-BE49-F238E27FC236}">
                <a16:creationId xmlns:a16="http://schemas.microsoft.com/office/drawing/2014/main" id="{CA3CDA3B-2A1F-02A7-03E1-665E25A3E990}"/>
              </a:ext>
            </a:extLst>
          </p:cNvPr>
          <p:cNvPicPr>
            <a:picLocks noChangeAspect="1"/>
          </p:cNvPicPr>
          <p:nvPr/>
        </p:nvPicPr>
        <p:blipFill>
          <a:blip r:embed="rId4"/>
          <a:stretch>
            <a:fillRect/>
          </a:stretch>
        </p:blipFill>
        <p:spPr>
          <a:xfrm>
            <a:off x="1167516" y="2435983"/>
            <a:ext cx="9421540" cy="1924319"/>
          </a:xfrm>
          <a:prstGeom prst="rect">
            <a:avLst/>
          </a:prstGeom>
        </p:spPr>
      </p:pic>
    </p:spTree>
    <p:extLst>
      <p:ext uri="{BB962C8B-B14F-4D97-AF65-F5344CB8AC3E}">
        <p14:creationId xmlns:p14="http://schemas.microsoft.com/office/powerpoint/2010/main" val="28276628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799B3A8-EF26-820A-2BA4-E7BA553AE776}"/>
              </a:ext>
            </a:extLst>
          </p:cNvPr>
          <p:cNvSpPr>
            <a:spLocks noGrp="1"/>
          </p:cNvSpPr>
          <p:nvPr>
            <p:ph type="title"/>
          </p:nvPr>
        </p:nvSpPr>
        <p:spPr>
          <a:xfrm>
            <a:off x="838200" y="172618"/>
            <a:ext cx="10515600" cy="1325563"/>
          </a:xfrm>
        </p:spPr>
        <p:txBody>
          <a:bodyPr/>
          <a:lstStyle/>
          <a:p>
            <a:r>
              <a:rPr lang="sv-SE" dirty="0">
                <a:solidFill>
                  <a:srgbClr val="002060"/>
                </a:solidFill>
              </a:rPr>
              <a:t>Avstämning finansiella mål</a:t>
            </a:r>
          </a:p>
        </p:txBody>
      </p:sp>
      <p:pic>
        <p:nvPicPr>
          <p:cNvPr id="4" name="Bildobjekt 3" descr="En bild som visar text, skärmbild, Teckensnitt, Grafik&#10;&#10;Automatiskt genererad beskrivning">
            <a:extLst>
              <a:ext uri="{FF2B5EF4-FFF2-40B4-BE49-F238E27FC236}">
                <a16:creationId xmlns:a16="http://schemas.microsoft.com/office/drawing/2014/main" id="{D8FAD205-FD39-23C5-49BD-BB620E1E83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2024" y="5105598"/>
            <a:ext cx="1579784" cy="1579784"/>
          </a:xfrm>
          <a:prstGeom prst="rect">
            <a:avLst/>
          </a:prstGeom>
        </p:spPr>
      </p:pic>
      <p:graphicFrame>
        <p:nvGraphicFramePr>
          <p:cNvPr id="8" name="Diagram 7">
            <a:extLst>
              <a:ext uri="{FF2B5EF4-FFF2-40B4-BE49-F238E27FC236}">
                <a16:creationId xmlns:a16="http://schemas.microsoft.com/office/drawing/2014/main" id="{97934EF6-8022-BAA8-6D72-58F01A425E0E}"/>
              </a:ext>
            </a:extLst>
          </p:cNvPr>
          <p:cNvGraphicFramePr>
            <a:graphicFrameLocks/>
          </p:cNvGraphicFramePr>
          <p:nvPr>
            <p:extLst>
              <p:ext uri="{D42A27DB-BD31-4B8C-83A1-F6EECF244321}">
                <p14:modId xmlns:p14="http://schemas.microsoft.com/office/powerpoint/2010/main" val="2501280744"/>
              </p:ext>
            </p:extLst>
          </p:nvPr>
        </p:nvGraphicFramePr>
        <p:xfrm>
          <a:off x="925318" y="1260437"/>
          <a:ext cx="4612822" cy="264795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Diagram 8">
            <a:extLst>
              <a:ext uri="{FF2B5EF4-FFF2-40B4-BE49-F238E27FC236}">
                <a16:creationId xmlns:a16="http://schemas.microsoft.com/office/drawing/2014/main" id="{610EC2C1-6BE4-4E54-B311-9E03E7C40DD6}"/>
              </a:ext>
            </a:extLst>
          </p:cNvPr>
          <p:cNvGraphicFramePr>
            <a:graphicFrameLocks/>
          </p:cNvGraphicFramePr>
          <p:nvPr>
            <p:extLst>
              <p:ext uri="{D42A27DB-BD31-4B8C-83A1-F6EECF244321}">
                <p14:modId xmlns:p14="http://schemas.microsoft.com/office/powerpoint/2010/main" val="3786531115"/>
              </p:ext>
            </p:extLst>
          </p:nvPr>
        </p:nvGraphicFramePr>
        <p:xfrm>
          <a:off x="5901658" y="1260437"/>
          <a:ext cx="4612822" cy="264795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0" name="Diagram 9">
            <a:extLst>
              <a:ext uri="{FF2B5EF4-FFF2-40B4-BE49-F238E27FC236}">
                <a16:creationId xmlns:a16="http://schemas.microsoft.com/office/drawing/2014/main" id="{2D7DDB92-2D77-9DD9-1B0D-04B9C54D76E2}"/>
              </a:ext>
            </a:extLst>
          </p:cNvPr>
          <p:cNvGraphicFramePr>
            <a:graphicFrameLocks/>
          </p:cNvGraphicFramePr>
          <p:nvPr>
            <p:extLst>
              <p:ext uri="{D42A27DB-BD31-4B8C-83A1-F6EECF244321}">
                <p14:modId xmlns:p14="http://schemas.microsoft.com/office/powerpoint/2010/main" val="930581369"/>
              </p:ext>
            </p:extLst>
          </p:nvPr>
        </p:nvGraphicFramePr>
        <p:xfrm>
          <a:off x="894494" y="3836263"/>
          <a:ext cx="4674470" cy="302173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1" name="Diagram 10">
            <a:extLst>
              <a:ext uri="{FF2B5EF4-FFF2-40B4-BE49-F238E27FC236}">
                <a16:creationId xmlns:a16="http://schemas.microsoft.com/office/drawing/2014/main" id="{D128E989-FBBD-1DFE-F581-C19FF13A2C4C}"/>
              </a:ext>
            </a:extLst>
          </p:cNvPr>
          <p:cNvGraphicFramePr>
            <a:graphicFrameLocks/>
          </p:cNvGraphicFramePr>
          <p:nvPr>
            <p:extLst>
              <p:ext uri="{D42A27DB-BD31-4B8C-83A1-F6EECF244321}">
                <p14:modId xmlns:p14="http://schemas.microsoft.com/office/powerpoint/2010/main" val="3685703284"/>
              </p:ext>
            </p:extLst>
          </p:nvPr>
        </p:nvGraphicFramePr>
        <p:xfrm>
          <a:off x="5932482" y="3836263"/>
          <a:ext cx="4612822" cy="264795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5881309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799B3A8-EF26-820A-2BA4-E7BA553AE776}"/>
              </a:ext>
            </a:extLst>
          </p:cNvPr>
          <p:cNvSpPr>
            <a:spLocks noGrp="1"/>
          </p:cNvSpPr>
          <p:nvPr>
            <p:ph type="title"/>
          </p:nvPr>
        </p:nvSpPr>
        <p:spPr/>
        <p:txBody>
          <a:bodyPr/>
          <a:lstStyle/>
          <a:p>
            <a:r>
              <a:rPr lang="sv-SE" dirty="0">
                <a:solidFill>
                  <a:srgbClr val="002060"/>
                </a:solidFill>
              </a:rPr>
              <a:t>Driftbudget</a:t>
            </a:r>
            <a:r>
              <a:rPr lang="sv-SE" dirty="0">
                <a:solidFill>
                  <a:schemeClr val="accent2"/>
                </a:solidFill>
              </a:rPr>
              <a:t> </a:t>
            </a:r>
            <a:r>
              <a:rPr lang="sv-SE" dirty="0">
                <a:solidFill>
                  <a:srgbClr val="002060"/>
                </a:solidFill>
              </a:rPr>
              <a:t>2025-2027</a:t>
            </a:r>
          </a:p>
        </p:txBody>
      </p:sp>
      <p:pic>
        <p:nvPicPr>
          <p:cNvPr id="4" name="Bildobjekt 3" descr="En bild som visar text, skärmbild, Teckensnitt, Grafik&#10;&#10;Automatiskt genererad beskrivning">
            <a:extLst>
              <a:ext uri="{FF2B5EF4-FFF2-40B4-BE49-F238E27FC236}">
                <a16:creationId xmlns:a16="http://schemas.microsoft.com/office/drawing/2014/main" id="{D8FAD205-FD39-23C5-49BD-BB620E1E83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2024" y="5105598"/>
            <a:ext cx="1579784" cy="1579784"/>
          </a:xfrm>
          <a:prstGeom prst="rect">
            <a:avLst/>
          </a:prstGeom>
        </p:spPr>
      </p:pic>
      <p:pic>
        <p:nvPicPr>
          <p:cNvPr id="6" name="Bildobjekt 5">
            <a:extLst>
              <a:ext uri="{FF2B5EF4-FFF2-40B4-BE49-F238E27FC236}">
                <a16:creationId xmlns:a16="http://schemas.microsoft.com/office/drawing/2014/main" id="{2D133C5B-0AF6-3589-A95B-5510C72C11F8}"/>
              </a:ext>
            </a:extLst>
          </p:cNvPr>
          <p:cNvPicPr>
            <a:picLocks noChangeAspect="1"/>
          </p:cNvPicPr>
          <p:nvPr/>
        </p:nvPicPr>
        <p:blipFill>
          <a:blip r:embed="rId4"/>
          <a:stretch>
            <a:fillRect/>
          </a:stretch>
        </p:blipFill>
        <p:spPr>
          <a:xfrm>
            <a:off x="838200" y="1514208"/>
            <a:ext cx="8364117" cy="3829584"/>
          </a:xfrm>
          <a:prstGeom prst="rect">
            <a:avLst/>
          </a:prstGeom>
        </p:spPr>
      </p:pic>
    </p:spTree>
    <p:extLst>
      <p:ext uri="{BB962C8B-B14F-4D97-AF65-F5344CB8AC3E}">
        <p14:creationId xmlns:p14="http://schemas.microsoft.com/office/powerpoint/2010/main" val="39873182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799B3A8-EF26-820A-2BA4-E7BA553AE776}"/>
              </a:ext>
            </a:extLst>
          </p:cNvPr>
          <p:cNvSpPr>
            <a:spLocks noGrp="1"/>
          </p:cNvSpPr>
          <p:nvPr>
            <p:ph type="title"/>
          </p:nvPr>
        </p:nvSpPr>
        <p:spPr/>
        <p:txBody>
          <a:bodyPr/>
          <a:lstStyle/>
          <a:p>
            <a:r>
              <a:rPr lang="sv-SE" dirty="0">
                <a:solidFill>
                  <a:srgbClr val="002060"/>
                </a:solidFill>
              </a:rPr>
              <a:t>Skatteintäkter, kommunalekonomisk utjämning och fastighetsavgift</a:t>
            </a:r>
          </a:p>
        </p:txBody>
      </p:sp>
      <p:pic>
        <p:nvPicPr>
          <p:cNvPr id="4" name="Bildobjekt 3" descr="En bild som visar text, skärmbild, Teckensnitt, Grafik&#10;&#10;Automatiskt genererad beskrivning">
            <a:extLst>
              <a:ext uri="{FF2B5EF4-FFF2-40B4-BE49-F238E27FC236}">
                <a16:creationId xmlns:a16="http://schemas.microsoft.com/office/drawing/2014/main" id="{D8FAD205-FD39-23C5-49BD-BB620E1E83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2024" y="5105598"/>
            <a:ext cx="1579784" cy="1579784"/>
          </a:xfrm>
          <a:prstGeom prst="rect">
            <a:avLst/>
          </a:prstGeom>
        </p:spPr>
      </p:pic>
      <p:pic>
        <p:nvPicPr>
          <p:cNvPr id="5" name="Bildobjekt 4">
            <a:extLst>
              <a:ext uri="{FF2B5EF4-FFF2-40B4-BE49-F238E27FC236}">
                <a16:creationId xmlns:a16="http://schemas.microsoft.com/office/drawing/2014/main" id="{B14BA2F7-4305-37FE-EC0C-6C92B2689FEC}"/>
              </a:ext>
            </a:extLst>
          </p:cNvPr>
          <p:cNvPicPr>
            <a:picLocks noChangeAspect="1"/>
          </p:cNvPicPr>
          <p:nvPr/>
        </p:nvPicPr>
        <p:blipFill>
          <a:blip r:embed="rId4"/>
          <a:stretch>
            <a:fillRect/>
          </a:stretch>
        </p:blipFill>
        <p:spPr>
          <a:xfrm>
            <a:off x="727857" y="2281084"/>
            <a:ext cx="10382747" cy="1980524"/>
          </a:xfrm>
          <a:prstGeom prst="rect">
            <a:avLst/>
          </a:prstGeom>
        </p:spPr>
      </p:pic>
    </p:spTree>
    <p:extLst>
      <p:ext uri="{BB962C8B-B14F-4D97-AF65-F5344CB8AC3E}">
        <p14:creationId xmlns:p14="http://schemas.microsoft.com/office/powerpoint/2010/main" val="21516156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799B3A8-EF26-820A-2BA4-E7BA553AE776}"/>
              </a:ext>
            </a:extLst>
          </p:cNvPr>
          <p:cNvSpPr>
            <a:spLocks noGrp="1"/>
          </p:cNvSpPr>
          <p:nvPr>
            <p:ph type="title"/>
          </p:nvPr>
        </p:nvSpPr>
        <p:spPr/>
        <p:txBody>
          <a:bodyPr/>
          <a:lstStyle/>
          <a:p>
            <a:r>
              <a:rPr lang="sv-SE" dirty="0">
                <a:solidFill>
                  <a:srgbClr val="002060"/>
                </a:solidFill>
              </a:rPr>
              <a:t>Verksamhetens nettokostnader</a:t>
            </a:r>
          </a:p>
        </p:txBody>
      </p:sp>
      <p:pic>
        <p:nvPicPr>
          <p:cNvPr id="4" name="Bildobjekt 3" descr="En bild som visar text, skärmbild, Teckensnitt, Grafik&#10;&#10;Automatiskt genererad beskrivning">
            <a:extLst>
              <a:ext uri="{FF2B5EF4-FFF2-40B4-BE49-F238E27FC236}">
                <a16:creationId xmlns:a16="http://schemas.microsoft.com/office/drawing/2014/main" id="{D8FAD205-FD39-23C5-49BD-BB620E1E83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2024" y="5105598"/>
            <a:ext cx="1579784" cy="1579784"/>
          </a:xfrm>
          <a:prstGeom prst="rect">
            <a:avLst/>
          </a:prstGeom>
        </p:spPr>
      </p:pic>
      <p:pic>
        <p:nvPicPr>
          <p:cNvPr id="6" name="Bildobjekt 5">
            <a:extLst>
              <a:ext uri="{FF2B5EF4-FFF2-40B4-BE49-F238E27FC236}">
                <a16:creationId xmlns:a16="http://schemas.microsoft.com/office/drawing/2014/main" id="{731AFD5C-F577-8A8B-5E49-1B06DD3E4117}"/>
              </a:ext>
            </a:extLst>
          </p:cNvPr>
          <p:cNvPicPr>
            <a:picLocks noChangeAspect="1"/>
          </p:cNvPicPr>
          <p:nvPr/>
        </p:nvPicPr>
        <p:blipFill>
          <a:blip r:embed="rId4"/>
          <a:stretch>
            <a:fillRect/>
          </a:stretch>
        </p:blipFill>
        <p:spPr>
          <a:xfrm>
            <a:off x="1097962" y="2369511"/>
            <a:ext cx="8421275" cy="1390844"/>
          </a:xfrm>
          <a:prstGeom prst="rect">
            <a:avLst/>
          </a:prstGeom>
        </p:spPr>
      </p:pic>
    </p:spTree>
    <p:extLst>
      <p:ext uri="{BB962C8B-B14F-4D97-AF65-F5344CB8AC3E}">
        <p14:creationId xmlns:p14="http://schemas.microsoft.com/office/powerpoint/2010/main" val="39603921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799B3A8-EF26-820A-2BA4-E7BA553AE776}"/>
              </a:ext>
            </a:extLst>
          </p:cNvPr>
          <p:cNvSpPr>
            <a:spLocks noGrp="1"/>
          </p:cNvSpPr>
          <p:nvPr>
            <p:ph type="title"/>
          </p:nvPr>
        </p:nvSpPr>
        <p:spPr/>
        <p:txBody>
          <a:bodyPr/>
          <a:lstStyle/>
          <a:p>
            <a:r>
              <a:rPr lang="sv-SE" dirty="0">
                <a:solidFill>
                  <a:srgbClr val="002060"/>
                </a:solidFill>
              </a:rPr>
              <a:t>Kassaflödesbudget</a:t>
            </a:r>
          </a:p>
        </p:txBody>
      </p:sp>
      <p:pic>
        <p:nvPicPr>
          <p:cNvPr id="4" name="Bildobjekt 3" descr="En bild som visar text, skärmbild, Teckensnitt, Grafik&#10;&#10;Automatiskt genererad beskrivning">
            <a:extLst>
              <a:ext uri="{FF2B5EF4-FFF2-40B4-BE49-F238E27FC236}">
                <a16:creationId xmlns:a16="http://schemas.microsoft.com/office/drawing/2014/main" id="{D8FAD205-FD39-23C5-49BD-BB620E1E83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2024" y="5105598"/>
            <a:ext cx="1579784" cy="1579784"/>
          </a:xfrm>
          <a:prstGeom prst="rect">
            <a:avLst/>
          </a:prstGeom>
        </p:spPr>
      </p:pic>
      <p:pic>
        <p:nvPicPr>
          <p:cNvPr id="6" name="Bildobjekt 5">
            <a:extLst>
              <a:ext uri="{FF2B5EF4-FFF2-40B4-BE49-F238E27FC236}">
                <a16:creationId xmlns:a16="http://schemas.microsoft.com/office/drawing/2014/main" id="{3D53A94D-0B96-02CB-963E-1D13B0DF9F5F}"/>
              </a:ext>
            </a:extLst>
          </p:cNvPr>
          <p:cNvPicPr>
            <a:picLocks noChangeAspect="1"/>
          </p:cNvPicPr>
          <p:nvPr/>
        </p:nvPicPr>
        <p:blipFill>
          <a:blip r:embed="rId4"/>
          <a:stretch>
            <a:fillRect/>
          </a:stretch>
        </p:blipFill>
        <p:spPr>
          <a:xfrm>
            <a:off x="1262596" y="1604708"/>
            <a:ext cx="7516274" cy="3648584"/>
          </a:xfrm>
          <a:prstGeom prst="rect">
            <a:avLst/>
          </a:prstGeom>
        </p:spPr>
      </p:pic>
    </p:spTree>
    <p:extLst>
      <p:ext uri="{BB962C8B-B14F-4D97-AF65-F5344CB8AC3E}">
        <p14:creationId xmlns:p14="http://schemas.microsoft.com/office/powerpoint/2010/main" val="27002042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descr="En bild som visar skärmbild, dimma, byggnad, himmel&#10;&#10;Automatiskt genererad beskrivning">
            <a:extLst>
              <a:ext uri="{FF2B5EF4-FFF2-40B4-BE49-F238E27FC236}">
                <a16:creationId xmlns:a16="http://schemas.microsoft.com/office/drawing/2014/main" id="{1218310F-BEB0-6840-EB64-72593A3106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Bildobjekt 4" descr="En bild som visar text, skärmbild, Teckensnitt, Grafik&#10;&#10;Automatiskt genererad beskrivning">
            <a:extLst>
              <a:ext uri="{FF2B5EF4-FFF2-40B4-BE49-F238E27FC236}">
                <a16:creationId xmlns:a16="http://schemas.microsoft.com/office/drawing/2014/main" id="{41D5014A-1538-B7F5-2AB2-297E2E32DE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2024" y="5105598"/>
            <a:ext cx="1579784" cy="1579784"/>
          </a:xfrm>
          <a:prstGeom prst="rect">
            <a:avLst/>
          </a:prstGeom>
        </p:spPr>
      </p:pic>
      <p:pic>
        <p:nvPicPr>
          <p:cNvPr id="8" name="Bildobjekt 7" descr="En bild som visar text, skärmbild, Teckensnitt, Grafik&#10;&#10;Automatiskt genererad beskrivning">
            <a:extLst>
              <a:ext uri="{FF2B5EF4-FFF2-40B4-BE49-F238E27FC236}">
                <a16:creationId xmlns:a16="http://schemas.microsoft.com/office/drawing/2014/main" id="{43D6B46E-4107-E09A-F483-4CD872406D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2024" y="5105598"/>
            <a:ext cx="1579784" cy="1579784"/>
          </a:xfrm>
          <a:prstGeom prst="rect">
            <a:avLst/>
          </a:prstGeom>
        </p:spPr>
      </p:pic>
      <p:pic>
        <p:nvPicPr>
          <p:cNvPr id="11" name="Bildobjekt 10" descr="En bild som visar text, skärmbild, Teckensnitt, Grafik&#10;&#10;Automatiskt genererad beskrivning">
            <a:extLst>
              <a:ext uri="{FF2B5EF4-FFF2-40B4-BE49-F238E27FC236}">
                <a16:creationId xmlns:a16="http://schemas.microsoft.com/office/drawing/2014/main" id="{552DA490-C8CA-9BFC-021D-74ED277908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2024" y="5105598"/>
            <a:ext cx="1579784" cy="1579784"/>
          </a:xfrm>
          <a:prstGeom prst="rect">
            <a:avLst/>
          </a:prstGeom>
        </p:spPr>
      </p:pic>
    </p:spTree>
    <p:extLst>
      <p:ext uri="{BB962C8B-B14F-4D97-AF65-F5344CB8AC3E}">
        <p14:creationId xmlns:p14="http://schemas.microsoft.com/office/powerpoint/2010/main" val="33947336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En bild som visar dimma, skärmbild, byggnad&#10;&#10;Automatiskt genererad beskrivning">
            <a:extLst>
              <a:ext uri="{FF2B5EF4-FFF2-40B4-BE49-F238E27FC236}">
                <a16:creationId xmlns:a16="http://schemas.microsoft.com/office/drawing/2014/main" id="{B9E696C4-0ABC-AD8A-12BD-09BD6BBCAA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38522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799B3A8-EF26-820A-2BA4-E7BA553AE776}"/>
              </a:ext>
            </a:extLst>
          </p:cNvPr>
          <p:cNvSpPr>
            <a:spLocks noGrp="1"/>
          </p:cNvSpPr>
          <p:nvPr>
            <p:ph type="title"/>
          </p:nvPr>
        </p:nvSpPr>
        <p:spPr/>
        <p:txBody>
          <a:bodyPr/>
          <a:lstStyle/>
          <a:p>
            <a:r>
              <a:rPr lang="sv-SE" dirty="0">
                <a:solidFill>
                  <a:srgbClr val="002060"/>
                </a:solidFill>
              </a:rPr>
              <a:t>Anslagna medel att fördela</a:t>
            </a:r>
          </a:p>
        </p:txBody>
      </p:sp>
      <p:pic>
        <p:nvPicPr>
          <p:cNvPr id="4" name="Bildobjekt 3" descr="En bild som visar text, skärmbild, Teckensnitt, Grafik&#10;&#10;Automatiskt genererad beskrivning">
            <a:extLst>
              <a:ext uri="{FF2B5EF4-FFF2-40B4-BE49-F238E27FC236}">
                <a16:creationId xmlns:a16="http://schemas.microsoft.com/office/drawing/2014/main" id="{D8FAD205-FD39-23C5-49BD-BB620E1E83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02024" y="5105598"/>
            <a:ext cx="1579784" cy="1579784"/>
          </a:xfrm>
          <a:prstGeom prst="rect">
            <a:avLst/>
          </a:prstGeom>
        </p:spPr>
      </p:pic>
      <p:sp>
        <p:nvSpPr>
          <p:cNvPr id="6" name="Platshållare för innehåll 2">
            <a:extLst>
              <a:ext uri="{FF2B5EF4-FFF2-40B4-BE49-F238E27FC236}">
                <a16:creationId xmlns:a16="http://schemas.microsoft.com/office/drawing/2014/main" id="{77ADFC86-6801-A132-F8AC-AD3F6037E799}"/>
              </a:ext>
            </a:extLst>
          </p:cNvPr>
          <p:cNvSpPr>
            <a:spLocks noGrp="1"/>
          </p:cNvSpPr>
          <p:nvPr>
            <p:ph idx="1"/>
          </p:nvPr>
        </p:nvSpPr>
        <p:spPr>
          <a:xfrm>
            <a:off x="1039042" y="4973861"/>
            <a:ext cx="10515600" cy="921629"/>
          </a:xfrm>
        </p:spPr>
        <p:txBody>
          <a:bodyPr>
            <a:normAutofit/>
          </a:bodyPr>
          <a:lstStyle/>
          <a:p>
            <a:r>
              <a:rPr lang="sv-SE" sz="1800" dirty="0"/>
              <a:t>Anslag finns också för ökade hyreskostnader.</a:t>
            </a:r>
          </a:p>
        </p:txBody>
      </p:sp>
      <p:pic>
        <p:nvPicPr>
          <p:cNvPr id="5" name="Bildobjekt 4">
            <a:extLst>
              <a:ext uri="{FF2B5EF4-FFF2-40B4-BE49-F238E27FC236}">
                <a16:creationId xmlns:a16="http://schemas.microsoft.com/office/drawing/2014/main" id="{3B5F2B72-F72B-41FC-B648-40BCEEDE8508}"/>
              </a:ext>
            </a:extLst>
          </p:cNvPr>
          <p:cNvPicPr>
            <a:picLocks noChangeAspect="1"/>
          </p:cNvPicPr>
          <p:nvPr/>
        </p:nvPicPr>
        <p:blipFill>
          <a:blip r:embed="rId3"/>
          <a:stretch>
            <a:fillRect/>
          </a:stretch>
        </p:blipFill>
        <p:spPr>
          <a:xfrm>
            <a:off x="1039042" y="2164387"/>
            <a:ext cx="7363853" cy="2019582"/>
          </a:xfrm>
          <a:prstGeom prst="rect">
            <a:avLst/>
          </a:prstGeom>
        </p:spPr>
      </p:pic>
    </p:spTree>
    <p:extLst>
      <p:ext uri="{BB962C8B-B14F-4D97-AF65-F5344CB8AC3E}">
        <p14:creationId xmlns:p14="http://schemas.microsoft.com/office/powerpoint/2010/main" val="9322720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799B3A8-EF26-820A-2BA4-E7BA553AE776}"/>
              </a:ext>
            </a:extLst>
          </p:cNvPr>
          <p:cNvSpPr>
            <a:spLocks noGrp="1"/>
          </p:cNvSpPr>
          <p:nvPr>
            <p:ph type="title"/>
          </p:nvPr>
        </p:nvSpPr>
        <p:spPr/>
        <p:txBody>
          <a:bodyPr/>
          <a:lstStyle/>
          <a:p>
            <a:r>
              <a:rPr lang="sv-SE" sz="4400" dirty="0">
                <a:solidFill>
                  <a:srgbClr val="002060"/>
                </a:solidFill>
              </a:rPr>
              <a:t>Pensioner</a:t>
            </a:r>
            <a:endParaRPr lang="sv-SE" dirty="0">
              <a:solidFill>
                <a:srgbClr val="002060"/>
              </a:solidFill>
            </a:endParaRPr>
          </a:p>
        </p:txBody>
      </p:sp>
      <p:pic>
        <p:nvPicPr>
          <p:cNvPr id="4" name="Bildobjekt 3" descr="En bild som visar text, skärmbild, Teckensnitt, Grafik&#10;&#10;Automatiskt genererad beskrivning">
            <a:extLst>
              <a:ext uri="{FF2B5EF4-FFF2-40B4-BE49-F238E27FC236}">
                <a16:creationId xmlns:a16="http://schemas.microsoft.com/office/drawing/2014/main" id="{D8FAD205-FD39-23C5-49BD-BB620E1E83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02024" y="5105598"/>
            <a:ext cx="1579784" cy="1579784"/>
          </a:xfrm>
          <a:prstGeom prst="rect">
            <a:avLst/>
          </a:prstGeom>
        </p:spPr>
      </p:pic>
      <p:sp>
        <p:nvSpPr>
          <p:cNvPr id="9" name="Platshållare för innehåll 2">
            <a:extLst>
              <a:ext uri="{FF2B5EF4-FFF2-40B4-BE49-F238E27FC236}">
                <a16:creationId xmlns:a16="http://schemas.microsoft.com/office/drawing/2014/main" id="{EAF29D66-06C1-4BBC-8D58-4657B8E3EEE6}"/>
              </a:ext>
            </a:extLst>
          </p:cNvPr>
          <p:cNvSpPr>
            <a:spLocks noGrp="1"/>
          </p:cNvSpPr>
          <p:nvPr>
            <p:ph idx="1"/>
          </p:nvPr>
        </p:nvSpPr>
        <p:spPr>
          <a:xfrm>
            <a:off x="1150172" y="4377850"/>
            <a:ext cx="10515600" cy="1009938"/>
          </a:xfrm>
        </p:spPr>
        <p:txBody>
          <a:bodyPr>
            <a:normAutofit/>
          </a:bodyPr>
          <a:lstStyle/>
          <a:p>
            <a:r>
              <a:rPr lang="sv-SE" sz="1800" dirty="0"/>
              <a:t>Pensionskostnaden minskar markant jämfört med 2023 och 2024 till följd av lägre inflation.</a:t>
            </a:r>
          </a:p>
          <a:p>
            <a:endParaRPr lang="sv-SE" sz="1800" dirty="0"/>
          </a:p>
        </p:txBody>
      </p:sp>
      <p:pic>
        <p:nvPicPr>
          <p:cNvPr id="6" name="Bildobjekt 5">
            <a:extLst>
              <a:ext uri="{FF2B5EF4-FFF2-40B4-BE49-F238E27FC236}">
                <a16:creationId xmlns:a16="http://schemas.microsoft.com/office/drawing/2014/main" id="{947E99BD-85EF-244C-3925-F6DC12585A10}"/>
              </a:ext>
            </a:extLst>
          </p:cNvPr>
          <p:cNvPicPr>
            <a:picLocks noChangeAspect="1"/>
          </p:cNvPicPr>
          <p:nvPr/>
        </p:nvPicPr>
        <p:blipFill>
          <a:blip r:embed="rId3"/>
          <a:stretch>
            <a:fillRect/>
          </a:stretch>
        </p:blipFill>
        <p:spPr>
          <a:xfrm>
            <a:off x="1021858" y="1865697"/>
            <a:ext cx="7049484" cy="2076740"/>
          </a:xfrm>
          <a:prstGeom prst="rect">
            <a:avLst/>
          </a:prstGeom>
        </p:spPr>
      </p:pic>
    </p:spTree>
    <p:extLst>
      <p:ext uri="{BB962C8B-B14F-4D97-AF65-F5344CB8AC3E}">
        <p14:creationId xmlns:p14="http://schemas.microsoft.com/office/powerpoint/2010/main" val="36352839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799B3A8-EF26-820A-2BA4-E7BA553AE776}"/>
              </a:ext>
            </a:extLst>
          </p:cNvPr>
          <p:cNvSpPr>
            <a:spLocks noGrp="1"/>
          </p:cNvSpPr>
          <p:nvPr>
            <p:ph type="title"/>
          </p:nvPr>
        </p:nvSpPr>
        <p:spPr/>
        <p:txBody>
          <a:bodyPr/>
          <a:lstStyle/>
          <a:p>
            <a:r>
              <a:rPr lang="sv-SE" sz="4400" dirty="0">
                <a:solidFill>
                  <a:srgbClr val="002060"/>
                </a:solidFill>
              </a:rPr>
              <a:t>Finansnetto</a:t>
            </a:r>
            <a:endParaRPr lang="sv-SE" dirty="0">
              <a:solidFill>
                <a:srgbClr val="002060"/>
              </a:solidFill>
            </a:endParaRPr>
          </a:p>
        </p:txBody>
      </p:sp>
      <p:sp>
        <p:nvSpPr>
          <p:cNvPr id="3" name="Platshållare för innehåll 2">
            <a:extLst>
              <a:ext uri="{FF2B5EF4-FFF2-40B4-BE49-F238E27FC236}">
                <a16:creationId xmlns:a16="http://schemas.microsoft.com/office/drawing/2014/main" id="{83818E86-1CC5-7AA4-F17B-E983A42DF086}"/>
              </a:ext>
            </a:extLst>
          </p:cNvPr>
          <p:cNvSpPr>
            <a:spLocks noGrp="1"/>
          </p:cNvSpPr>
          <p:nvPr>
            <p:ph idx="1"/>
          </p:nvPr>
        </p:nvSpPr>
        <p:spPr>
          <a:xfrm>
            <a:off x="1150172" y="4377850"/>
            <a:ext cx="10515600" cy="1009938"/>
          </a:xfrm>
        </p:spPr>
        <p:txBody>
          <a:bodyPr>
            <a:normAutofit lnSpcReduction="10000"/>
          </a:bodyPr>
          <a:lstStyle/>
          <a:p>
            <a:r>
              <a:rPr lang="sv-SE" sz="1800" dirty="0"/>
              <a:t>Utdelning från Värnamo Stadshus AB, 6 miljoner kronor per år</a:t>
            </a:r>
          </a:p>
          <a:p>
            <a:r>
              <a:rPr lang="sv-SE" sz="1800" dirty="0"/>
              <a:t>Borgensintäkter från de kommunala bolagen, 8 miljoner kronor per år</a:t>
            </a:r>
          </a:p>
          <a:p>
            <a:r>
              <a:rPr lang="sv-SE" sz="1800" dirty="0"/>
              <a:t>Ökade räntekostnader i takt med att upplåning ökar</a:t>
            </a:r>
          </a:p>
          <a:p>
            <a:endParaRPr lang="sv-SE" sz="1800" dirty="0"/>
          </a:p>
        </p:txBody>
      </p:sp>
      <p:pic>
        <p:nvPicPr>
          <p:cNvPr id="4" name="Bildobjekt 3" descr="En bild som visar text, skärmbild, Teckensnitt, Grafik&#10;&#10;Automatiskt genererad beskrivning">
            <a:extLst>
              <a:ext uri="{FF2B5EF4-FFF2-40B4-BE49-F238E27FC236}">
                <a16:creationId xmlns:a16="http://schemas.microsoft.com/office/drawing/2014/main" id="{D8FAD205-FD39-23C5-49BD-BB620E1E83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02024" y="5105598"/>
            <a:ext cx="1579784" cy="1579784"/>
          </a:xfrm>
          <a:prstGeom prst="rect">
            <a:avLst/>
          </a:prstGeom>
        </p:spPr>
      </p:pic>
      <p:pic>
        <p:nvPicPr>
          <p:cNvPr id="6" name="Bildobjekt 5">
            <a:extLst>
              <a:ext uri="{FF2B5EF4-FFF2-40B4-BE49-F238E27FC236}">
                <a16:creationId xmlns:a16="http://schemas.microsoft.com/office/drawing/2014/main" id="{3217E755-F2E2-DD93-9EAB-FBC39E857356}"/>
              </a:ext>
            </a:extLst>
          </p:cNvPr>
          <p:cNvPicPr>
            <a:picLocks noChangeAspect="1"/>
          </p:cNvPicPr>
          <p:nvPr/>
        </p:nvPicPr>
        <p:blipFill>
          <a:blip r:embed="rId3"/>
          <a:stretch>
            <a:fillRect/>
          </a:stretch>
        </p:blipFill>
        <p:spPr>
          <a:xfrm>
            <a:off x="1150172" y="2182709"/>
            <a:ext cx="7068536" cy="1476581"/>
          </a:xfrm>
          <a:prstGeom prst="rect">
            <a:avLst/>
          </a:prstGeom>
        </p:spPr>
      </p:pic>
    </p:spTree>
    <p:extLst>
      <p:ext uri="{BB962C8B-B14F-4D97-AF65-F5344CB8AC3E}">
        <p14:creationId xmlns:p14="http://schemas.microsoft.com/office/powerpoint/2010/main" val="35400885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799B3A8-EF26-820A-2BA4-E7BA553AE776}"/>
              </a:ext>
            </a:extLst>
          </p:cNvPr>
          <p:cNvSpPr>
            <a:spLocks noGrp="1"/>
          </p:cNvSpPr>
          <p:nvPr>
            <p:ph type="title"/>
          </p:nvPr>
        </p:nvSpPr>
        <p:spPr/>
        <p:txBody>
          <a:bodyPr/>
          <a:lstStyle/>
          <a:p>
            <a:r>
              <a:rPr lang="sv-SE" sz="4400" dirty="0">
                <a:solidFill>
                  <a:srgbClr val="002060"/>
                </a:solidFill>
              </a:rPr>
              <a:t>Central</a:t>
            </a:r>
            <a:r>
              <a:rPr lang="sv-SE" sz="4400" dirty="0">
                <a:solidFill>
                  <a:schemeClr val="accent2"/>
                </a:solidFill>
              </a:rPr>
              <a:t> </a:t>
            </a:r>
            <a:r>
              <a:rPr lang="sv-SE" sz="4400" dirty="0">
                <a:solidFill>
                  <a:srgbClr val="002060"/>
                </a:solidFill>
              </a:rPr>
              <a:t>lönepott</a:t>
            </a:r>
            <a:endParaRPr lang="sv-SE" dirty="0">
              <a:solidFill>
                <a:srgbClr val="002060"/>
              </a:solidFill>
            </a:endParaRPr>
          </a:p>
        </p:txBody>
      </p:sp>
      <p:sp>
        <p:nvSpPr>
          <p:cNvPr id="3" name="Platshållare för innehåll 2">
            <a:extLst>
              <a:ext uri="{FF2B5EF4-FFF2-40B4-BE49-F238E27FC236}">
                <a16:creationId xmlns:a16="http://schemas.microsoft.com/office/drawing/2014/main" id="{83818E86-1CC5-7AA4-F17B-E983A42DF086}"/>
              </a:ext>
            </a:extLst>
          </p:cNvPr>
          <p:cNvSpPr>
            <a:spLocks noGrp="1"/>
          </p:cNvSpPr>
          <p:nvPr>
            <p:ph idx="1"/>
          </p:nvPr>
        </p:nvSpPr>
        <p:spPr>
          <a:xfrm>
            <a:off x="688314" y="3947941"/>
            <a:ext cx="10515600" cy="709783"/>
          </a:xfrm>
        </p:spPr>
        <p:txBody>
          <a:bodyPr>
            <a:normAutofit lnSpcReduction="10000"/>
          </a:bodyPr>
          <a:lstStyle/>
          <a:p>
            <a:r>
              <a:rPr lang="sv-SE" sz="1800" dirty="0"/>
              <a:t>Full kompensation till nämnderna för lönejusteringar vid ordinarie löneöversyn</a:t>
            </a:r>
          </a:p>
          <a:p>
            <a:r>
              <a:rPr lang="sv-SE" sz="1800" dirty="0"/>
              <a:t>Full kompensation till nämnderna för pensionskostnader</a:t>
            </a:r>
          </a:p>
        </p:txBody>
      </p:sp>
      <p:pic>
        <p:nvPicPr>
          <p:cNvPr id="4" name="Bildobjekt 3" descr="En bild som visar text, skärmbild, Teckensnitt, Grafik&#10;&#10;Automatiskt genererad beskrivning">
            <a:extLst>
              <a:ext uri="{FF2B5EF4-FFF2-40B4-BE49-F238E27FC236}">
                <a16:creationId xmlns:a16="http://schemas.microsoft.com/office/drawing/2014/main" id="{D8FAD205-FD39-23C5-49BD-BB620E1E83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02024" y="5105598"/>
            <a:ext cx="1579784" cy="1579784"/>
          </a:xfrm>
          <a:prstGeom prst="rect">
            <a:avLst/>
          </a:prstGeom>
        </p:spPr>
      </p:pic>
      <p:pic>
        <p:nvPicPr>
          <p:cNvPr id="7" name="Bildobjekt 6">
            <a:extLst>
              <a:ext uri="{FF2B5EF4-FFF2-40B4-BE49-F238E27FC236}">
                <a16:creationId xmlns:a16="http://schemas.microsoft.com/office/drawing/2014/main" id="{CA571389-7550-22EB-7180-EE22E3232CEA}"/>
              </a:ext>
            </a:extLst>
          </p:cNvPr>
          <p:cNvPicPr>
            <a:picLocks noChangeAspect="1"/>
          </p:cNvPicPr>
          <p:nvPr/>
        </p:nvPicPr>
        <p:blipFill>
          <a:blip r:embed="rId3"/>
          <a:stretch>
            <a:fillRect/>
          </a:stretch>
        </p:blipFill>
        <p:spPr>
          <a:xfrm>
            <a:off x="757888" y="2154883"/>
            <a:ext cx="7712516" cy="1173644"/>
          </a:xfrm>
          <a:prstGeom prst="rect">
            <a:avLst/>
          </a:prstGeom>
        </p:spPr>
      </p:pic>
    </p:spTree>
    <p:extLst>
      <p:ext uri="{BB962C8B-B14F-4D97-AF65-F5344CB8AC3E}">
        <p14:creationId xmlns:p14="http://schemas.microsoft.com/office/powerpoint/2010/main" val="35090929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799B3A8-EF26-820A-2BA4-E7BA553AE776}"/>
              </a:ext>
            </a:extLst>
          </p:cNvPr>
          <p:cNvSpPr>
            <a:spLocks noGrp="1"/>
          </p:cNvSpPr>
          <p:nvPr>
            <p:ph type="title"/>
          </p:nvPr>
        </p:nvSpPr>
        <p:spPr/>
        <p:txBody>
          <a:bodyPr/>
          <a:lstStyle/>
          <a:p>
            <a:r>
              <a:rPr lang="sv-SE" sz="4400" dirty="0">
                <a:solidFill>
                  <a:srgbClr val="002060"/>
                </a:solidFill>
              </a:rPr>
              <a:t>Andel personalkostnader</a:t>
            </a:r>
            <a:endParaRPr lang="sv-SE" dirty="0">
              <a:solidFill>
                <a:srgbClr val="002060"/>
              </a:solidFill>
            </a:endParaRPr>
          </a:p>
        </p:txBody>
      </p:sp>
      <p:pic>
        <p:nvPicPr>
          <p:cNvPr id="4" name="Bildobjekt 3" descr="En bild som visar text, skärmbild, Teckensnitt, Grafik&#10;&#10;Automatiskt genererad beskrivning">
            <a:extLst>
              <a:ext uri="{FF2B5EF4-FFF2-40B4-BE49-F238E27FC236}">
                <a16:creationId xmlns:a16="http://schemas.microsoft.com/office/drawing/2014/main" id="{D8FAD205-FD39-23C5-49BD-BB620E1E83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02024" y="5105598"/>
            <a:ext cx="1579784" cy="1579784"/>
          </a:xfrm>
          <a:prstGeom prst="rect">
            <a:avLst/>
          </a:prstGeom>
        </p:spPr>
      </p:pic>
      <p:sp>
        <p:nvSpPr>
          <p:cNvPr id="14" name="Platshållare för innehåll 2">
            <a:extLst>
              <a:ext uri="{FF2B5EF4-FFF2-40B4-BE49-F238E27FC236}">
                <a16:creationId xmlns:a16="http://schemas.microsoft.com/office/drawing/2014/main" id="{ABFB0C28-61E9-D51D-56A7-7B6C8A99C174}"/>
              </a:ext>
            </a:extLst>
          </p:cNvPr>
          <p:cNvSpPr>
            <a:spLocks noGrp="1"/>
          </p:cNvSpPr>
          <p:nvPr>
            <p:ph idx="1"/>
          </p:nvPr>
        </p:nvSpPr>
        <p:spPr>
          <a:xfrm>
            <a:off x="676316" y="5647140"/>
            <a:ext cx="10515600" cy="496700"/>
          </a:xfrm>
        </p:spPr>
        <p:txBody>
          <a:bodyPr>
            <a:normAutofit/>
          </a:bodyPr>
          <a:lstStyle/>
          <a:p>
            <a:pPr marL="0" indent="0">
              <a:buNone/>
            </a:pPr>
            <a:r>
              <a:rPr lang="sv-SE" sz="1800" dirty="0"/>
              <a:t>Andel löne- och pensionskostnader i relation till totala kostnader (exkl. avskrivningar) budget 2025</a:t>
            </a:r>
          </a:p>
        </p:txBody>
      </p:sp>
      <p:graphicFrame>
        <p:nvGraphicFramePr>
          <p:cNvPr id="6" name="Diagram 5">
            <a:extLst>
              <a:ext uri="{FF2B5EF4-FFF2-40B4-BE49-F238E27FC236}">
                <a16:creationId xmlns:a16="http://schemas.microsoft.com/office/drawing/2014/main" id="{AD67B0D6-1A89-3F7B-9280-0704450AD31A}"/>
              </a:ext>
            </a:extLst>
          </p:cNvPr>
          <p:cNvGraphicFramePr>
            <a:graphicFrameLocks/>
          </p:cNvGraphicFramePr>
          <p:nvPr>
            <p:extLst>
              <p:ext uri="{D42A27DB-BD31-4B8C-83A1-F6EECF244321}">
                <p14:modId xmlns:p14="http://schemas.microsoft.com/office/powerpoint/2010/main" val="4062720706"/>
              </p:ext>
            </p:extLst>
          </p:nvPr>
        </p:nvGraphicFramePr>
        <p:xfrm>
          <a:off x="1730192" y="1856232"/>
          <a:ext cx="6526840" cy="331927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912342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descr="En bild som visar dimma, skärmbild, byggnad, utomhus&#10;&#10;Automatiskt genererad beskrivning">
            <a:extLst>
              <a:ext uri="{FF2B5EF4-FFF2-40B4-BE49-F238E27FC236}">
                <a16:creationId xmlns:a16="http://schemas.microsoft.com/office/drawing/2014/main" id="{3FAFC561-747E-5374-11B1-D3E522D22B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Bildobjekt 4" descr="En bild som visar text, skärmbild, Teckensnitt, Grafik&#10;&#10;Automatiskt genererad beskrivning">
            <a:extLst>
              <a:ext uri="{FF2B5EF4-FFF2-40B4-BE49-F238E27FC236}">
                <a16:creationId xmlns:a16="http://schemas.microsoft.com/office/drawing/2014/main" id="{41D5014A-1538-B7F5-2AB2-297E2E32DE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2024" y="5105598"/>
            <a:ext cx="1579784" cy="1579784"/>
          </a:xfrm>
          <a:prstGeom prst="rect">
            <a:avLst/>
          </a:prstGeom>
        </p:spPr>
      </p:pic>
      <p:pic>
        <p:nvPicPr>
          <p:cNvPr id="8" name="Bildobjekt 7" descr="En bild som visar text, skärmbild, Teckensnitt, Grafik&#10;&#10;Automatiskt genererad beskrivning">
            <a:extLst>
              <a:ext uri="{FF2B5EF4-FFF2-40B4-BE49-F238E27FC236}">
                <a16:creationId xmlns:a16="http://schemas.microsoft.com/office/drawing/2014/main" id="{43D6B46E-4107-E09A-F483-4CD872406D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2024" y="5105598"/>
            <a:ext cx="1579784" cy="1579784"/>
          </a:xfrm>
          <a:prstGeom prst="rect">
            <a:avLst/>
          </a:prstGeom>
        </p:spPr>
      </p:pic>
    </p:spTree>
    <p:extLst>
      <p:ext uri="{BB962C8B-B14F-4D97-AF65-F5344CB8AC3E}">
        <p14:creationId xmlns:p14="http://schemas.microsoft.com/office/powerpoint/2010/main" val="4869430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799B3A8-EF26-820A-2BA4-E7BA553AE776}"/>
              </a:ext>
            </a:extLst>
          </p:cNvPr>
          <p:cNvSpPr>
            <a:spLocks noGrp="1"/>
          </p:cNvSpPr>
          <p:nvPr>
            <p:ph type="title"/>
          </p:nvPr>
        </p:nvSpPr>
        <p:spPr/>
        <p:txBody>
          <a:bodyPr/>
          <a:lstStyle/>
          <a:p>
            <a:r>
              <a:rPr lang="sv-SE" sz="4400" dirty="0">
                <a:solidFill>
                  <a:srgbClr val="002060"/>
                </a:solidFill>
              </a:rPr>
              <a:t>Nämndernas budgetramar</a:t>
            </a:r>
            <a:endParaRPr lang="sv-SE" dirty="0">
              <a:solidFill>
                <a:srgbClr val="002060"/>
              </a:solidFill>
            </a:endParaRPr>
          </a:p>
        </p:txBody>
      </p:sp>
      <p:pic>
        <p:nvPicPr>
          <p:cNvPr id="4" name="Bildobjekt 3" descr="En bild som visar text, skärmbild, Teckensnitt, Grafik&#10;&#10;Automatiskt genererad beskrivning">
            <a:extLst>
              <a:ext uri="{FF2B5EF4-FFF2-40B4-BE49-F238E27FC236}">
                <a16:creationId xmlns:a16="http://schemas.microsoft.com/office/drawing/2014/main" id="{D8FAD205-FD39-23C5-49BD-BB620E1E83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2024" y="5105598"/>
            <a:ext cx="1579784" cy="1579784"/>
          </a:xfrm>
          <a:prstGeom prst="rect">
            <a:avLst/>
          </a:prstGeom>
        </p:spPr>
      </p:pic>
      <p:pic>
        <p:nvPicPr>
          <p:cNvPr id="5" name="Bildobjekt 4">
            <a:extLst>
              <a:ext uri="{FF2B5EF4-FFF2-40B4-BE49-F238E27FC236}">
                <a16:creationId xmlns:a16="http://schemas.microsoft.com/office/drawing/2014/main" id="{01096544-CBF1-61D0-55B4-3ADB7F8AAF81}"/>
              </a:ext>
            </a:extLst>
          </p:cNvPr>
          <p:cNvPicPr>
            <a:picLocks noChangeAspect="1"/>
          </p:cNvPicPr>
          <p:nvPr/>
        </p:nvPicPr>
        <p:blipFill>
          <a:blip r:embed="rId4"/>
          <a:stretch>
            <a:fillRect/>
          </a:stretch>
        </p:blipFill>
        <p:spPr>
          <a:xfrm>
            <a:off x="1182692" y="1690688"/>
            <a:ext cx="8219480" cy="3887152"/>
          </a:xfrm>
          <a:prstGeom prst="rect">
            <a:avLst/>
          </a:prstGeom>
        </p:spPr>
      </p:pic>
    </p:spTree>
    <p:extLst>
      <p:ext uri="{BB962C8B-B14F-4D97-AF65-F5344CB8AC3E}">
        <p14:creationId xmlns:p14="http://schemas.microsoft.com/office/powerpoint/2010/main" val="4616817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799B3A8-EF26-820A-2BA4-E7BA553AE776}"/>
              </a:ext>
            </a:extLst>
          </p:cNvPr>
          <p:cNvSpPr>
            <a:spLocks noGrp="1"/>
          </p:cNvSpPr>
          <p:nvPr>
            <p:ph type="title"/>
          </p:nvPr>
        </p:nvSpPr>
        <p:spPr/>
        <p:txBody>
          <a:bodyPr/>
          <a:lstStyle/>
          <a:p>
            <a:r>
              <a:rPr lang="sv-SE" sz="4400" dirty="0">
                <a:solidFill>
                  <a:srgbClr val="002060"/>
                </a:solidFill>
              </a:rPr>
              <a:t>Nämndernas budgetramar, % av budget</a:t>
            </a:r>
            <a:endParaRPr lang="sv-SE" dirty="0">
              <a:solidFill>
                <a:srgbClr val="002060"/>
              </a:solidFill>
            </a:endParaRPr>
          </a:p>
        </p:txBody>
      </p:sp>
      <p:pic>
        <p:nvPicPr>
          <p:cNvPr id="4" name="Bildobjekt 3" descr="En bild som visar text, skärmbild, Teckensnitt, Grafik&#10;&#10;Automatiskt genererad beskrivning">
            <a:extLst>
              <a:ext uri="{FF2B5EF4-FFF2-40B4-BE49-F238E27FC236}">
                <a16:creationId xmlns:a16="http://schemas.microsoft.com/office/drawing/2014/main" id="{D8FAD205-FD39-23C5-49BD-BB620E1E83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02024" y="5105598"/>
            <a:ext cx="1579784" cy="1579784"/>
          </a:xfrm>
          <a:prstGeom prst="rect">
            <a:avLst/>
          </a:prstGeom>
        </p:spPr>
      </p:pic>
      <p:graphicFrame>
        <p:nvGraphicFramePr>
          <p:cNvPr id="3" name="Diagram 2">
            <a:extLst>
              <a:ext uri="{FF2B5EF4-FFF2-40B4-BE49-F238E27FC236}">
                <a16:creationId xmlns:a16="http://schemas.microsoft.com/office/drawing/2014/main" id="{01E553BF-C991-37B8-A33A-DE126F148074}"/>
              </a:ext>
            </a:extLst>
          </p:cNvPr>
          <p:cNvGraphicFramePr>
            <a:graphicFrameLocks/>
          </p:cNvGraphicFramePr>
          <p:nvPr>
            <p:extLst>
              <p:ext uri="{D42A27DB-BD31-4B8C-83A1-F6EECF244321}">
                <p14:modId xmlns:p14="http://schemas.microsoft.com/office/powerpoint/2010/main" val="505239159"/>
              </p:ext>
            </p:extLst>
          </p:nvPr>
        </p:nvGraphicFramePr>
        <p:xfrm>
          <a:off x="1701665" y="1690688"/>
          <a:ext cx="6244471" cy="40791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998323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descr="En bild som visar dimma, skärmbild, byggnad, himmel&#10;&#10;Automatiskt genererad beskrivning">
            <a:extLst>
              <a:ext uri="{FF2B5EF4-FFF2-40B4-BE49-F238E27FC236}">
                <a16:creationId xmlns:a16="http://schemas.microsoft.com/office/drawing/2014/main" id="{6EAE11DC-6160-D8A6-DD54-C0E98B353A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Bildobjekt 4" descr="En bild som visar text, skärmbild, Teckensnitt, Grafik&#10;&#10;Automatiskt genererad beskrivning">
            <a:extLst>
              <a:ext uri="{FF2B5EF4-FFF2-40B4-BE49-F238E27FC236}">
                <a16:creationId xmlns:a16="http://schemas.microsoft.com/office/drawing/2014/main" id="{41D5014A-1538-B7F5-2AB2-297E2E32DE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2024" y="5105598"/>
            <a:ext cx="1579784" cy="1579784"/>
          </a:xfrm>
          <a:prstGeom prst="rect">
            <a:avLst/>
          </a:prstGeom>
        </p:spPr>
      </p:pic>
      <p:pic>
        <p:nvPicPr>
          <p:cNvPr id="6" name="Bildobjekt 5" descr="En bild som visar text, skärmbild, Teckensnitt, Grafik&#10;&#10;Automatiskt genererad beskrivning">
            <a:extLst>
              <a:ext uri="{FF2B5EF4-FFF2-40B4-BE49-F238E27FC236}">
                <a16:creationId xmlns:a16="http://schemas.microsoft.com/office/drawing/2014/main" id="{C59367DA-3E33-4CA1-1CB8-1D8BD57F06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2024" y="5105598"/>
            <a:ext cx="1579784" cy="1579784"/>
          </a:xfrm>
          <a:prstGeom prst="rect">
            <a:avLst/>
          </a:prstGeom>
        </p:spPr>
      </p:pic>
    </p:spTree>
    <p:extLst>
      <p:ext uri="{BB962C8B-B14F-4D97-AF65-F5344CB8AC3E}">
        <p14:creationId xmlns:p14="http://schemas.microsoft.com/office/powerpoint/2010/main" val="38065394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799B3A8-EF26-820A-2BA4-E7BA553AE776}"/>
              </a:ext>
            </a:extLst>
          </p:cNvPr>
          <p:cNvSpPr>
            <a:spLocks noGrp="1"/>
          </p:cNvSpPr>
          <p:nvPr>
            <p:ph type="title"/>
          </p:nvPr>
        </p:nvSpPr>
        <p:spPr/>
        <p:txBody>
          <a:bodyPr/>
          <a:lstStyle/>
          <a:p>
            <a:r>
              <a:rPr lang="sv-SE" dirty="0">
                <a:solidFill>
                  <a:srgbClr val="002060"/>
                </a:solidFill>
              </a:rPr>
              <a:t>Investeringsbudget</a:t>
            </a:r>
            <a:r>
              <a:rPr lang="sv-SE" dirty="0">
                <a:solidFill>
                  <a:schemeClr val="accent2"/>
                </a:solidFill>
              </a:rPr>
              <a:t> </a:t>
            </a:r>
            <a:r>
              <a:rPr lang="sv-SE" dirty="0">
                <a:solidFill>
                  <a:srgbClr val="002060"/>
                </a:solidFill>
              </a:rPr>
              <a:t>och</a:t>
            </a:r>
            <a:r>
              <a:rPr lang="sv-SE" dirty="0">
                <a:solidFill>
                  <a:schemeClr val="accent2"/>
                </a:solidFill>
              </a:rPr>
              <a:t> </a:t>
            </a:r>
            <a:r>
              <a:rPr lang="sv-SE" dirty="0">
                <a:solidFill>
                  <a:srgbClr val="002060"/>
                </a:solidFill>
              </a:rPr>
              <a:t>plan</a:t>
            </a:r>
          </a:p>
        </p:txBody>
      </p:sp>
      <p:pic>
        <p:nvPicPr>
          <p:cNvPr id="4" name="Bildobjekt 3" descr="En bild som visar text, skärmbild, Teckensnitt, Grafik&#10;&#10;Automatiskt genererad beskrivning">
            <a:extLst>
              <a:ext uri="{FF2B5EF4-FFF2-40B4-BE49-F238E27FC236}">
                <a16:creationId xmlns:a16="http://schemas.microsoft.com/office/drawing/2014/main" id="{D8FAD205-FD39-23C5-49BD-BB620E1E83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2024" y="5105598"/>
            <a:ext cx="1579784" cy="1579784"/>
          </a:xfrm>
          <a:prstGeom prst="rect">
            <a:avLst/>
          </a:prstGeom>
        </p:spPr>
      </p:pic>
      <p:pic>
        <p:nvPicPr>
          <p:cNvPr id="6" name="Bildobjekt 5">
            <a:extLst>
              <a:ext uri="{FF2B5EF4-FFF2-40B4-BE49-F238E27FC236}">
                <a16:creationId xmlns:a16="http://schemas.microsoft.com/office/drawing/2014/main" id="{9F84C803-2961-26A0-321B-44F6B049358E}"/>
              </a:ext>
            </a:extLst>
          </p:cNvPr>
          <p:cNvPicPr>
            <a:picLocks noChangeAspect="1"/>
          </p:cNvPicPr>
          <p:nvPr/>
        </p:nvPicPr>
        <p:blipFill>
          <a:blip r:embed="rId4"/>
          <a:stretch>
            <a:fillRect/>
          </a:stretch>
        </p:blipFill>
        <p:spPr>
          <a:xfrm>
            <a:off x="974622" y="1690445"/>
            <a:ext cx="9040487" cy="3477110"/>
          </a:xfrm>
          <a:prstGeom prst="rect">
            <a:avLst/>
          </a:prstGeom>
        </p:spPr>
      </p:pic>
    </p:spTree>
    <p:extLst>
      <p:ext uri="{BB962C8B-B14F-4D97-AF65-F5344CB8AC3E}">
        <p14:creationId xmlns:p14="http://schemas.microsoft.com/office/powerpoint/2010/main" val="42446374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799B3A8-EF26-820A-2BA4-E7BA553AE776}"/>
              </a:ext>
            </a:extLst>
          </p:cNvPr>
          <p:cNvSpPr>
            <a:spLocks noGrp="1"/>
          </p:cNvSpPr>
          <p:nvPr>
            <p:ph type="title"/>
          </p:nvPr>
        </p:nvSpPr>
        <p:spPr/>
        <p:txBody>
          <a:bodyPr/>
          <a:lstStyle/>
          <a:p>
            <a:r>
              <a:rPr lang="sv-SE" dirty="0">
                <a:solidFill>
                  <a:srgbClr val="002060"/>
                </a:solidFill>
              </a:rPr>
              <a:t>Vision</a:t>
            </a:r>
          </a:p>
        </p:txBody>
      </p:sp>
      <p:sp>
        <p:nvSpPr>
          <p:cNvPr id="3" name="Platshållare för innehåll 2">
            <a:extLst>
              <a:ext uri="{FF2B5EF4-FFF2-40B4-BE49-F238E27FC236}">
                <a16:creationId xmlns:a16="http://schemas.microsoft.com/office/drawing/2014/main" id="{83818E86-1CC5-7AA4-F17B-E983A42DF086}"/>
              </a:ext>
            </a:extLst>
          </p:cNvPr>
          <p:cNvSpPr>
            <a:spLocks noGrp="1"/>
          </p:cNvSpPr>
          <p:nvPr>
            <p:ph idx="1"/>
          </p:nvPr>
        </p:nvSpPr>
        <p:spPr>
          <a:xfrm>
            <a:off x="838200" y="1690688"/>
            <a:ext cx="10515600" cy="4351338"/>
          </a:xfrm>
        </p:spPr>
        <p:txBody>
          <a:bodyPr>
            <a:normAutofit/>
          </a:bodyPr>
          <a:lstStyle/>
          <a:p>
            <a:pPr marL="0" indent="0">
              <a:buNone/>
            </a:pPr>
            <a:r>
              <a:rPr lang="sv-SE" sz="1800" b="1" dirty="0"/>
              <a:t>Värnamo kommun - den mänskliga tillväxtkommunen! </a:t>
            </a:r>
          </a:p>
          <a:p>
            <a:pPr marL="0" indent="0">
              <a:buNone/>
            </a:pPr>
            <a:br>
              <a:rPr lang="sv-SE" sz="1800" dirty="0"/>
            </a:br>
            <a:r>
              <a:rPr lang="sv-SE" sz="1800" dirty="0"/>
              <a:t>Visionen om den mänskliga tillväxtkommunen förmedlar: </a:t>
            </a:r>
          </a:p>
          <a:p>
            <a:pPr marL="0" indent="0">
              <a:buNone/>
            </a:pPr>
            <a:r>
              <a:rPr lang="sv-SE" sz="1800" dirty="0"/>
              <a:t>• Hållbarhet: alla räknas och varje människa är en tillgång - kommunens utveckling präglas av långsiktighet,    </a:t>
            </a:r>
            <a:br>
              <a:rPr lang="sv-SE" sz="1800" dirty="0"/>
            </a:br>
            <a:r>
              <a:rPr lang="sv-SE" sz="1800" dirty="0"/>
              <a:t>   delaktighet, tolerans och integration. </a:t>
            </a:r>
          </a:p>
          <a:p>
            <a:pPr marL="0" indent="0">
              <a:buNone/>
            </a:pPr>
            <a:r>
              <a:rPr lang="sv-SE" sz="1800" dirty="0"/>
              <a:t>• Attraktivitet: här ska finnas möjlighet att växa som människa och företag, möjlighet till utbildning och</a:t>
            </a:r>
            <a:br>
              <a:rPr lang="sv-SE" sz="1800" dirty="0"/>
            </a:br>
            <a:r>
              <a:rPr lang="sv-SE" sz="1800" dirty="0"/>
              <a:t>   föreningsliv, boende och arbete. </a:t>
            </a:r>
          </a:p>
          <a:p>
            <a:pPr marL="0" indent="0">
              <a:buNone/>
            </a:pPr>
            <a:r>
              <a:rPr lang="sv-SE" sz="1800" dirty="0"/>
              <a:t>• Tillväxt: en kommun som växer och välkomnar fler medborgare och verksamheter. </a:t>
            </a:r>
          </a:p>
          <a:p>
            <a:pPr marL="0" indent="0">
              <a:buNone/>
            </a:pPr>
            <a:r>
              <a:rPr lang="sv-SE" sz="1800" dirty="0"/>
              <a:t>• Trygghet: en mänsklig kommun som möter medborgaren med trygg omsorg genom hela livet. </a:t>
            </a:r>
          </a:p>
          <a:p>
            <a:pPr marL="0" indent="0">
              <a:buNone/>
            </a:pPr>
            <a:endParaRPr lang="sv-SE" sz="1800" dirty="0"/>
          </a:p>
          <a:p>
            <a:pPr marL="0" indent="0">
              <a:buNone/>
            </a:pPr>
            <a:r>
              <a:rPr lang="sv-SE" sz="1800" dirty="0"/>
              <a:t>Visionen är vår ledstjärna för vilket framtida Värnamo kommun vi vill se.</a:t>
            </a:r>
          </a:p>
        </p:txBody>
      </p:sp>
      <p:pic>
        <p:nvPicPr>
          <p:cNvPr id="4" name="Bildobjekt 3" descr="En bild som visar text, skärmbild, Teckensnitt, Grafik&#10;&#10;Automatiskt genererad beskrivning">
            <a:extLst>
              <a:ext uri="{FF2B5EF4-FFF2-40B4-BE49-F238E27FC236}">
                <a16:creationId xmlns:a16="http://schemas.microsoft.com/office/drawing/2014/main" id="{D8FAD205-FD39-23C5-49BD-BB620E1E83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02024" y="5105598"/>
            <a:ext cx="1579784" cy="1579784"/>
          </a:xfrm>
          <a:prstGeom prst="rect">
            <a:avLst/>
          </a:prstGeom>
        </p:spPr>
      </p:pic>
    </p:spTree>
    <p:extLst>
      <p:ext uri="{BB962C8B-B14F-4D97-AF65-F5344CB8AC3E}">
        <p14:creationId xmlns:p14="http://schemas.microsoft.com/office/powerpoint/2010/main" val="27608686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799B3A8-EF26-820A-2BA4-E7BA553AE776}"/>
              </a:ext>
            </a:extLst>
          </p:cNvPr>
          <p:cNvSpPr>
            <a:spLocks noGrp="1"/>
          </p:cNvSpPr>
          <p:nvPr>
            <p:ph type="title"/>
          </p:nvPr>
        </p:nvSpPr>
        <p:spPr/>
        <p:txBody>
          <a:bodyPr/>
          <a:lstStyle/>
          <a:p>
            <a:r>
              <a:rPr lang="sv-SE" dirty="0">
                <a:solidFill>
                  <a:srgbClr val="002060"/>
                </a:solidFill>
              </a:rPr>
              <a:t>Investeringsbudget, skattefinansierad</a:t>
            </a:r>
          </a:p>
        </p:txBody>
      </p:sp>
      <p:pic>
        <p:nvPicPr>
          <p:cNvPr id="4" name="Bildobjekt 3" descr="En bild som visar text, skärmbild, Teckensnitt, Grafik&#10;&#10;Automatiskt genererad beskrivning">
            <a:extLst>
              <a:ext uri="{FF2B5EF4-FFF2-40B4-BE49-F238E27FC236}">
                <a16:creationId xmlns:a16="http://schemas.microsoft.com/office/drawing/2014/main" id="{D8FAD205-FD39-23C5-49BD-BB620E1E83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02024" y="5105598"/>
            <a:ext cx="1579784" cy="1579784"/>
          </a:xfrm>
          <a:prstGeom prst="rect">
            <a:avLst/>
          </a:prstGeom>
        </p:spPr>
      </p:pic>
      <p:sp>
        <p:nvSpPr>
          <p:cNvPr id="9" name="Platshållare för innehåll 2">
            <a:extLst>
              <a:ext uri="{FF2B5EF4-FFF2-40B4-BE49-F238E27FC236}">
                <a16:creationId xmlns:a16="http://schemas.microsoft.com/office/drawing/2014/main" id="{11A17D02-C1A5-4F6C-D4D5-34F5FE7654EC}"/>
              </a:ext>
            </a:extLst>
          </p:cNvPr>
          <p:cNvSpPr>
            <a:spLocks noGrp="1"/>
          </p:cNvSpPr>
          <p:nvPr>
            <p:ph idx="1"/>
          </p:nvPr>
        </p:nvSpPr>
        <p:spPr>
          <a:xfrm>
            <a:off x="1006769" y="3639408"/>
            <a:ext cx="10515600" cy="1325563"/>
          </a:xfrm>
        </p:spPr>
        <p:txBody>
          <a:bodyPr>
            <a:normAutofit fontScale="92500" lnSpcReduction="10000"/>
          </a:bodyPr>
          <a:lstStyle/>
          <a:p>
            <a:r>
              <a:rPr lang="sv-SE" sz="1800" dirty="0"/>
              <a:t>Fortfarande höga investeringar</a:t>
            </a:r>
          </a:p>
          <a:p>
            <a:r>
              <a:rPr lang="sv-SE" sz="1800" dirty="0"/>
              <a:t>Nybyggnation skola Västhorja samt fotbollsarena, en del av investeringsbudget kommer att flyttas från 2024</a:t>
            </a:r>
          </a:p>
          <a:p>
            <a:r>
              <a:rPr lang="sv-SE" sz="1800" dirty="0"/>
              <a:t>Från 2026 fokus på renovering och underhåll</a:t>
            </a:r>
          </a:p>
          <a:p>
            <a:r>
              <a:rPr lang="sv-SE" sz="1800" dirty="0"/>
              <a:t>Rutin med investeringsramar implementerade i samband med 2024 års budgetprocess</a:t>
            </a:r>
          </a:p>
        </p:txBody>
      </p:sp>
      <p:pic>
        <p:nvPicPr>
          <p:cNvPr id="6" name="Bildobjekt 5">
            <a:extLst>
              <a:ext uri="{FF2B5EF4-FFF2-40B4-BE49-F238E27FC236}">
                <a16:creationId xmlns:a16="http://schemas.microsoft.com/office/drawing/2014/main" id="{C82C40FC-ED1B-5016-4814-D6219E800DE1}"/>
              </a:ext>
            </a:extLst>
          </p:cNvPr>
          <p:cNvPicPr>
            <a:picLocks noChangeAspect="1"/>
          </p:cNvPicPr>
          <p:nvPr/>
        </p:nvPicPr>
        <p:blipFill>
          <a:blip r:embed="rId3"/>
          <a:stretch>
            <a:fillRect/>
          </a:stretch>
        </p:blipFill>
        <p:spPr>
          <a:xfrm>
            <a:off x="838200" y="2170696"/>
            <a:ext cx="9107171" cy="1047896"/>
          </a:xfrm>
          <a:prstGeom prst="rect">
            <a:avLst/>
          </a:prstGeom>
        </p:spPr>
      </p:pic>
    </p:spTree>
    <p:extLst>
      <p:ext uri="{BB962C8B-B14F-4D97-AF65-F5344CB8AC3E}">
        <p14:creationId xmlns:p14="http://schemas.microsoft.com/office/powerpoint/2010/main" val="30528667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799B3A8-EF26-820A-2BA4-E7BA553AE776}"/>
              </a:ext>
            </a:extLst>
          </p:cNvPr>
          <p:cNvSpPr>
            <a:spLocks noGrp="1"/>
          </p:cNvSpPr>
          <p:nvPr>
            <p:ph type="title"/>
          </p:nvPr>
        </p:nvSpPr>
        <p:spPr/>
        <p:txBody>
          <a:bodyPr/>
          <a:lstStyle/>
          <a:p>
            <a:r>
              <a:rPr lang="sv-SE" dirty="0">
                <a:solidFill>
                  <a:srgbClr val="002060"/>
                </a:solidFill>
              </a:rPr>
              <a:t>Skattefinansierad verksamhet år 2025, </a:t>
            </a:r>
            <a:br>
              <a:rPr lang="sv-SE" dirty="0">
                <a:solidFill>
                  <a:srgbClr val="002060"/>
                </a:solidFill>
              </a:rPr>
            </a:br>
            <a:r>
              <a:rPr lang="sv-SE" dirty="0">
                <a:solidFill>
                  <a:srgbClr val="002060"/>
                </a:solidFill>
              </a:rPr>
              <a:t>per nämnd</a:t>
            </a:r>
          </a:p>
        </p:txBody>
      </p:sp>
      <p:pic>
        <p:nvPicPr>
          <p:cNvPr id="4" name="Bildobjekt 3" descr="En bild som visar text, skärmbild, Teckensnitt, Grafik&#10;&#10;Automatiskt genererad beskrivning">
            <a:extLst>
              <a:ext uri="{FF2B5EF4-FFF2-40B4-BE49-F238E27FC236}">
                <a16:creationId xmlns:a16="http://schemas.microsoft.com/office/drawing/2014/main" id="{D8FAD205-FD39-23C5-49BD-BB620E1E83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02024" y="5105598"/>
            <a:ext cx="1579784" cy="1579784"/>
          </a:xfrm>
          <a:prstGeom prst="rect">
            <a:avLst/>
          </a:prstGeom>
        </p:spPr>
      </p:pic>
      <p:pic>
        <p:nvPicPr>
          <p:cNvPr id="6" name="Bildobjekt 5">
            <a:extLst>
              <a:ext uri="{FF2B5EF4-FFF2-40B4-BE49-F238E27FC236}">
                <a16:creationId xmlns:a16="http://schemas.microsoft.com/office/drawing/2014/main" id="{49B23AA4-5A74-8D89-31D0-5647E810E707}"/>
              </a:ext>
            </a:extLst>
          </p:cNvPr>
          <p:cNvPicPr>
            <a:picLocks noChangeAspect="1"/>
          </p:cNvPicPr>
          <p:nvPr/>
        </p:nvPicPr>
        <p:blipFill>
          <a:blip r:embed="rId3"/>
          <a:stretch>
            <a:fillRect/>
          </a:stretch>
        </p:blipFill>
        <p:spPr>
          <a:xfrm>
            <a:off x="906879" y="1690688"/>
            <a:ext cx="9192908" cy="3734321"/>
          </a:xfrm>
          <a:prstGeom prst="rect">
            <a:avLst/>
          </a:prstGeom>
        </p:spPr>
      </p:pic>
    </p:spTree>
    <p:extLst>
      <p:ext uri="{BB962C8B-B14F-4D97-AF65-F5344CB8AC3E}">
        <p14:creationId xmlns:p14="http://schemas.microsoft.com/office/powerpoint/2010/main" val="18498647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799B3A8-EF26-820A-2BA4-E7BA553AE776}"/>
              </a:ext>
            </a:extLst>
          </p:cNvPr>
          <p:cNvSpPr>
            <a:spLocks noGrp="1"/>
          </p:cNvSpPr>
          <p:nvPr>
            <p:ph type="title"/>
          </p:nvPr>
        </p:nvSpPr>
        <p:spPr/>
        <p:txBody>
          <a:bodyPr/>
          <a:lstStyle/>
          <a:p>
            <a:r>
              <a:rPr lang="sv-SE" dirty="0">
                <a:solidFill>
                  <a:srgbClr val="002060"/>
                </a:solidFill>
              </a:rPr>
              <a:t>Investeringsbudget år 2025, </a:t>
            </a:r>
            <a:br>
              <a:rPr lang="sv-SE" dirty="0">
                <a:solidFill>
                  <a:srgbClr val="002060"/>
                </a:solidFill>
              </a:rPr>
            </a:br>
            <a:r>
              <a:rPr lang="sv-SE" dirty="0">
                <a:solidFill>
                  <a:srgbClr val="002060"/>
                </a:solidFill>
              </a:rPr>
              <a:t>mark- och exploatering</a:t>
            </a:r>
          </a:p>
        </p:txBody>
      </p:sp>
      <p:pic>
        <p:nvPicPr>
          <p:cNvPr id="4" name="Bildobjekt 3" descr="En bild som visar text, skärmbild, Teckensnitt, Grafik&#10;&#10;Automatiskt genererad beskrivning">
            <a:extLst>
              <a:ext uri="{FF2B5EF4-FFF2-40B4-BE49-F238E27FC236}">
                <a16:creationId xmlns:a16="http://schemas.microsoft.com/office/drawing/2014/main" id="{D8FAD205-FD39-23C5-49BD-BB620E1E83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02024" y="5105598"/>
            <a:ext cx="1579784" cy="1579784"/>
          </a:xfrm>
          <a:prstGeom prst="rect">
            <a:avLst/>
          </a:prstGeom>
        </p:spPr>
      </p:pic>
      <p:sp>
        <p:nvSpPr>
          <p:cNvPr id="9" name="Platshållare för innehåll 2">
            <a:extLst>
              <a:ext uri="{FF2B5EF4-FFF2-40B4-BE49-F238E27FC236}">
                <a16:creationId xmlns:a16="http://schemas.microsoft.com/office/drawing/2014/main" id="{AE08D7B3-2FD4-32FF-F7F7-20AA71E6F84F}"/>
              </a:ext>
            </a:extLst>
          </p:cNvPr>
          <p:cNvSpPr>
            <a:spLocks noGrp="1"/>
          </p:cNvSpPr>
          <p:nvPr>
            <p:ph idx="1"/>
          </p:nvPr>
        </p:nvSpPr>
        <p:spPr>
          <a:xfrm>
            <a:off x="1039042" y="3746985"/>
            <a:ext cx="10515600" cy="1933053"/>
          </a:xfrm>
        </p:spPr>
        <p:txBody>
          <a:bodyPr>
            <a:normAutofit/>
          </a:bodyPr>
          <a:lstStyle/>
          <a:p>
            <a:pPr marL="0" indent="0">
              <a:buNone/>
            </a:pPr>
            <a:r>
              <a:rPr lang="sv-SE" sz="1800" dirty="0"/>
              <a:t>Exempel:</a:t>
            </a:r>
          </a:p>
          <a:p>
            <a:r>
              <a:rPr lang="sv-SE" sz="1800" dirty="0"/>
              <a:t>Bostäder: Norra Helmershus, Södra Ljusseveka, Rudan, Kärleken</a:t>
            </a:r>
          </a:p>
          <a:p>
            <a:r>
              <a:rPr lang="sv-SE" sz="1800" dirty="0"/>
              <a:t>Verksamhetsområden: Sörsjö, Bor, nytt polishus, anstalt </a:t>
            </a:r>
          </a:p>
        </p:txBody>
      </p:sp>
      <p:pic>
        <p:nvPicPr>
          <p:cNvPr id="7" name="Bildobjekt 6">
            <a:extLst>
              <a:ext uri="{FF2B5EF4-FFF2-40B4-BE49-F238E27FC236}">
                <a16:creationId xmlns:a16="http://schemas.microsoft.com/office/drawing/2014/main" id="{E148124A-7CFD-8E93-6DC1-6661B451E768}"/>
              </a:ext>
            </a:extLst>
          </p:cNvPr>
          <p:cNvPicPr>
            <a:picLocks noChangeAspect="1"/>
          </p:cNvPicPr>
          <p:nvPr/>
        </p:nvPicPr>
        <p:blipFill>
          <a:blip r:embed="rId3"/>
          <a:stretch>
            <a:fillRect/>
          </a:stretch>
        </p:blipFill>
        <p:spPr>
          <a:xfrm>
            <a:off x="838200" y="2228682"/>
            <a:ext cx="8964276" cy="1200318"/>
          </a:xfrm>
          <a:prstGeom prst="rect">
            <a:avLst/>
          </a:prstGeom>
        </p:spPr>
      </p:pic>
    </p:spTree>
    <p:extLst>
      <p:ext uri="{BB962C8B-B14F-4D97-AF65-F5344CB8AC3E}">
        <p14:creationId xmlns:p14="http://schemas.microsoft.com/office/powerpoint/2010/main" val="12440283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799B3A8-EF26-820A-2BA4-E7BA553AE776}"/>
              </a:ext>
            </a:extLst>
          </p:cNvPr>
          <p:cNvSpPr>
            <a:spLocks noGrp="1"/>
          </p:cNvSpPr>
          <p:nvPr>
            <p:ph type="title"/>
          </p:nvPr>
        </p:nvSpPr>
        <p:spPr/>
        <p:txBody>
          <a:bodyPr/>
          <a:lstStyle/>
          <a:p>
            <a:r>
              <a:rPr lang="sv-SE" dirty="0">
                <a:solidFill>
                  <a:srgbClr val="002060"/>
                </a:solidFill>
              </a:rPr>
              <a:t>Investeringsbudget år 2025, </a:t>
            </a:r>
            <a:br>
              <a:rPr lang="sv-SE" dirty="0">
                <a:solidFill>
                  <a:srgbClr val="002060"/>
                </a:solidFill>
              </a:rPr>
            </a:br>
            <a:r>
              <a:rPr lang="sv-SE" dirty="0">
                <a:solidFill>
                  <a:srgbClr val="002060"/>
                </a:solidFill>
              </a:rPr>
              <a:t>a</a:t>
            </a:r>
            <a:r>
              <a:rPr lang="sv-SE" sz="4400" dirty="0">
                <a:solidFill>
                  <a:srgbClr val="002060"/>
                </a:solidFill>
              </a:rPr>
              <a:t>vgiftsfinansierad verksamhet</a:t>
            </a:r>
            <a:endParaRPr lang="sv-SE" dirty="0">
              <a:solidFill>
                <a:srgbClr val="002060"/>
              </a:solidFill>
            </a:endParaRPr>
          </a:p>
        </p:txBody>
      </p:sp>
      <p:pic>
        <p:nvPicPr>
          <p:cNvPr id="4" name="Bildobjekt 3" descr="En bild som visar text, skärmbild, Teckensnitt, Grafik&#10;&#10;Automatiskt genererad beskrivning">
            <a:extLst>
              <a:ext uri="{FF2B5EF4-FFF2-40B4-BE49-F238E27FC236}">
                <a16:creationId xmlns:a16="http://schemas.microsoft.com/office/drawing/2014/main" id="{D8FAD205-FD39-23C5-49BD-BB620E1E83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02024" y="5105598"/>
            <a:ext cx="1579784" cy="1579784"/>
          </a:xfrm>
          <a:prstGeom prst="rect">
            <a:avLst/>
          </a:prstGeom>
        </p:spPr>
      </p:pic>
      <p:sp>
        <p:nvSpPr>
          <p:cNvPr id="9" name="Platshållare för innehåll 2">
            <a:extLst>
              <a:ext uri="{FF2B5EF4-FFF2-40B4-BE49-F238E27FC236}">
                <a16:creationId xmlns:a16="http://schemas.microsoft.com/office/drawing/2014/main" id="{C2E08AF4-4D12-27BC-7823-D5FDD182BC96}"/>
              </a:ext>
            </a:extLst>
          </p:cNvPr>
          <p:cNvSpPr>
            <a:spLocks noGrp="1"/>
          </p:cNvSpPr>
          <p:nvPr>
            <p:ph idx="1"/>
          </p:nvPr>
        </p:nvSpPr>
        <p:spPr>
          <a:xfrm>
            <a:off x="1039042" y="3746985"/>
            <a:ext cx="10515600" cy="1933053"/>
          </a:xfrm>
        </p:spPr>
        <p:txBody>
          <a:bodyPr>
            <a:normAutofit/>
          </a:bodyPr>
          <a:lstStyle/>
          <a:p>
            <a:pPr marL="0" indent="0">
              <a:buNone/>
            </a:pPr>
            <a:r>
              <a:rPr lang="sv-SE" sz="1800" dirty="0"/>
              <a:t>Exempel:</a:t>
            </a:r>
          </a:p>
          <a:p>
            <a:r>
              <a:rPr lang="sv-SE" sz="1800" dirty="0"/>
              <a:t>Överföringsledning Värnamo-Bor, Rydaholms reningsverk, ledningsförnyelse.</a:t>
            </a:r>
          </a:p>
        </p:txBody>
      </p:sp>
      <p:pic>
        <p:nvPicPr>
          <p:cNvPr id="6" name="Bildobjekt 5">
            <a:extLst>
              <a:ext uri="{FF2B5EF4-FFF2-40B4-BE49-F238E27FC236}">
                <a16:creationId xmlns:a16="http://schemas.microsoft.com/office/drawing/2014/main" id="{FC0CA3F4-E2C9-B46A-5249-E22986EDAF66}"/>
              </a:ext>
            </a:extLst>
          </p:cNvPr>
          <p:cNvPicPr>
            <a:picLocks noChangeAspect="1"/>
          </p:cNvPicPr>
          <p:nvPr/>
        </p:nvPicPr>
        <p:blipFill>
          <a:blip r:embed="rId3"/>
          <a:stretch>
            <a:fillRect/>
          </a:stretch>
        </p:blipFill>
        <p:spPr>
          <a:xfrm>
            <a:off x="1039042" y="2326637"/>
            <a:ext cx="8973802" cy="1076475"/>
          </a:xfrm>
          <a:prstGeom prst="rect">
            <a:avLst/>
          </a:prstGeom>
        </p:spPr>
      </p:pic>
    </p:spTree>
    <p:extLst>
      <p:ext uri="{BB962C8B-B14F-4D97-AF65-F5344CB8AC3E}">
        <p14:creationId xmlns:p14="http://schemas.microsoft.com/office/powerpoint/2010/main" val="15579808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dimma, skärmbild, byggnad, utomhus&#10;&#10;Automatiskt genererad beskrivning">
            <a:extLst>
              <a:ext uri="{FF2B5EF4-FFF2-40B4-BE49-F238E27FC236}">
                <a16:creationId xmlns:a16="http://schemas.microsoft.com/office/drawing/2014/main" id="{77B5D9C6-8C14-6D2F-B5B8-A94606349E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215108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799B3A8-EF26-820A-2BA4-E7BA553AE776}"/>
              </a:ext>
            </a:extLst>
          </p:cNvPr>
          <p:cNvSpPr>
            <a:spLocks noGrp="1"/>
          </p:cNvSpPr>
          <p:nvPr>
            <p:ph type="title"/>
          </p:nvPr>
        </p:nvSpPr>
        <p:spPr>
          <a:xfrm>
            <a:off x="838200" y="172618"/>
            <a:ext cx="10515600" cy="1325563"/>
          </a:xfrm>
        </p:spPr>
        <p:txBody>
          <a:bodyPr/>
          <a:lstStyle/>
          <a:p>
            <a:r>
              <a:rPr lang="sv-SE" dirty="0">
                <a:solidFill>
                  <a:srgbClr val="002060"/>
                </a:solidFill>
              </a:rPr>
              <a:t>Tillkommande budgetanslag</a:t>
            </a:r>
          </a:p>
        </p:txBody>
      </p:sp>
      <p:pic>
        <p:nvPicPr>
          <p:cNvPr id="4" name="Bildobjekt 3" descr="En bild som visar text, skärmbild, Teckensnitt, Grafik&#10;&#10;Automatiskt genererad beskrivning">
            <a:extLst>
              <a:ext uri="{FF2B5EF4-FFF2-40B4-BE49-F238E27FC236}">
                <a16:creationId xmlns:a16="http://schemas.microsoft.com/office/drawing/2014/main" id="{D8FAD205-FD39-23C5-49BD-BB620E1E83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2024" y="5105598"/>
            <a:ext cx="1579784" cy="1579784"/>
          </a:xfrm>
          <a:prstGeom prst="rect">
            <a:avLst/>
          </a:prstGeom>
        </p:spPr>
      </p:pic>
      <p:pic>
        <p:nvPicPr>
          <p:cNvPr id="5" name="Bildobjekt 4">
            <a:extLst>
              <a:ext uri="{FF2B5EF4-FFF2-40B4-BE49-F238E27FC236}">
                <a16:creationId xmlns:a16="http://schemas.microsoft.com/office/drawing/2014/main" id="{FB58CD94-B7D9-1DB5-1ADD-BFF551928721}"/>
              </a:ext>
            </a:extLst>
          </p:cNvPr>
          <p:cNvPicPr>
            <a:picLocks noChangeAspect="1"/>
          </p:cNvPicPr>
          <p:nvPr/>
        </p:nvPicPr>
        <p:blipFill>
          <a:blip r:embed="rId4"/>
          <a:stretch>
            <a:fillRect/>
          </a:stretch>
        </p:blipFill>
        <p:spPr>
          <a:xfrm>
            <a:off x="838200" y="1190267"/>
            <a:ext cx="6554115" cy="5125165"/>
          </a:xfrm>
          <a:prstGeom prst="rect">
            <a:avLst/>
          </a:prstGeom>
        </p:spPr>
      </p:pic>
    </p:spTree>
    <p:extLst>
      <p:ext uri="{BB962C8B-B14F-4D97-AF65-F5344CB8AC3E}">
        <p14:creationId xmlns:p14="http://schemas.microsoft.com/office/powerpoint/2010/main" val="38773998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799B3A8-EF26-820A-2BA4-E7BA553AE776}"/>
              </a:ext>
            </a:extLst>
          </p:cNvPr>
          <p:cNvSpPr>
            <a:spLocks noGrp="1"/>
          </p:cNvSpPr>
          <p:nvPr>
            <p:ph type="title"/>
          </p:nvPr>
        </p:nvSpPr>
        <p:spPr/>
        <p:txBody>
          <a:bodyPr/>
          <a:lstStyle/>
          <a:p>
            <a:r>
              <a:rPr lang="sv-SE" dirty="0">
                <a:solidFill>
                  <a:srgbClr val="002060"/>
                </a:solidFill>
              </a:rPr>
              <a:t>Uppdrag</a:t>
            </a:r>
            <a:r>
              <a:rPr lang="sv-SE" dirty="0">
                <a:solidFill>
                  <a:schemeClr val="accent2"/>
                </a:solidFill>
              </a:rPr>
              <a:t> </a:t>
            </a:r>
          </a:p>
        </p:txBody>
      </p:sp>
      <p:sp>
        <p:nvSpPr>
          <p:cNvPr id="3" name="Platshållare för innehåll 2">
            <a:extLst>
              <a:ext uri="{FF2B5EF4-FFF2-40B4-BE49-F238E27FC236}">
                <a16:creationId xmlns:a16="http://schemas.microsoft.com/office/drawing/2014/main" id="{83818E86-1CC5-7AA4-F17B-E983A42DF086}"/>
              </a:ext>
            </a:extLst>
          </p:cNvPr>
          <p:cNvSpPr>
            <a:spLocks noGrp="1"/>
          </p:cNvSpPr>
          <p:nvPr>
            <p:ph idx="1"/>
          </p:nvPr>
        </p:nvSpPr>
        <p:spPr>
          <a:xfrm>
            <a:off x="838200" y="1660381"/>
            <a:ext cx="10515600" cy="4838176"/>
          </a:xfrm>
        </p:spPr>
        <p:txBody>
          <a:bodyPr>
            <a:normAutofit/>
          </a:bodyPr>
          <a:lstStyle/>
          <a:p>
            <a:pPr marL="0" indent="0">
              <a:buNone/>
            </a:pPr>
            <a:r>
              <a:rPr lang="sv-SE" sz="1800" dirty="0"/>
              <a:t>Enligt Värnamo kommuns målstyrningsmodell finns möjlighet att besluta om strategiska perspektiv och uppdrag till verksamheten. I årets budget ger Alliansen nämnderna följande uppdrag: </a:t>
            </a:r>
          </a:p>
          <a:p>
            <a:pPr marL="0" indent="0">
              <a:buNone/>
            </a:pPr>
            <a:endParaRPr lang="sv-SE" sz="1800" dirty="0"/>
          </a:p>
          <a:p>
            <a:pPr lvl="0"/>
            <a:r>
              <a:rPr lang="sv-SE" sz="1800" dirty="0"/>
              <a:t>Uppdra till kommunstyrelsen att utforma rutin för nämndernas ansökan om medel från kommunstyrelsens Innovationspott. Redovisas till kommunstyrelsen senast den 30 november 2024.</a:t>
            </a:r>
            <a:br>
              <a:rPr lang="sv-SE" sz="1800" dirty="0"/>
            </a:br>
            <a:endParaRPr lang="sv-SE" sz="1800" dirty="0"/>
          </a:p>
          <a:p>
            <a:r>
              <a:rPr lang="sv-SE" sz="1800" dirty="0"/>
              <a:t>Uppdra till barn- och utbildningsnämnden att utreda förutsättningarna för att genom konkurrensutsättning öka utbudet inom yrkesinriktad vuxenutbildning för att möta arbetsmarknadens kompetensbehov. Redovisas till kommunstyrelsen senast den 30 april 2025.</a:t>
            </a:r>
            <a:br>
              <a:rPr lang="sv-SE" sz="1800" dirty="0"/>
            </a:br>
            <a:endParaRPr lang="sv-SE" sz="1800" dirty="0"/>
          </a:p>
          <a:p>
            <a:r>
              <a:rPr lang="sv-SE" sz="1800" dirty="0"/>
              <a:t>Uppdra till omsorgsnämnden att fastställa dygnsersättning inom särskilt boende för äldre (SÄBO) i syfte att skapa förutsättningar för konkurrensutsättning. Redovisas till kommunstyrelsen senast den 30 april 2025.</a:t>
            </a:r>
            <a:br>
              <a:rPr lang="sv-SE" sz="1800" dirty="0"/>
            </a:br>
            <a:endParaRPr lang="sv-SE" sz="1800" dirty="0"/>
          </a:p>
          <a:p>
            <a:endParaRPr lang="sv-SE" sz="1800" dirty="0"/>
          </a:p>
        </p:txBody>
      </p:sp>
      <p:pic>
        <p:nvPicPr>
          <p:cNvPr id="4" name="Bildobjekt 3" descr="En bild som visar text, skärmbild, Teckensnitt, Grafik&#10;&#10;Automatiskt genererad beskrivning">
            <a:extLst>
              <a:ext uri="{FF2B5EF4-FFF2-40B4-BE49-F238E27FC236}">
                <a16:creationId xmlns:a16="http://schemas.microsoft.com/office/drawing/2014/main" id="{D8FAD205-FD39-23C5-49BD-BB620E1E83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2024" y="5105598"/>
            <a:ext cx="1579784" cy="1579784"/>
          </a:xfrm>
          <a:prstGeom prst="rect">
            <a:avLst/>
          </a:prstGeom>
        </p:spPr>
      </p:pic>
    </p:spTree>
    <p:extLst>
      <p:ext uri="{BB962C8B-B14F-4D97-AF65-F5344CB8AC3E}">
        <p14:creationId xmlns:p14="http://schemas.microsoft.com/office/powerpoint/2010/main" val="814401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799B3A8-EF26-820A-2BA4-E7BA553AE776}"/>
              </a:ext>
            </a:extLst>
          </p:cNvPr>
          <p:cNvSpPr>
            <a:spLocks noGrp="1"/>
          </p:cNvSpPr>
          <p:nvPr>
            <p:ph type="title"/>
          </p:nvPr>
        </p:nvSpPr>
        <p:spPr/>
        <p:txBody>
          <a:bodyPr/>
          <a:lstStyle/>
          <a:p>
            <a:r>
              <a:rPr lang="sv-SE" dirty="0">
                <a:solidFill>
                  <a:srgbClr val="002060"/>
                </a:solidFill>
              </a:rPr>
              <a:t>Uppdrag fortsättning</a:t>
            </a:r>
            <a:r>
              <a:rPr lang="sv-SE" dirty="0">
                <a:solidFill>
                  <a:schemeClr val="accent2"/>
                </a:solidFill>
              </a:rPr>
              <a:t> </a:t>
            </a:r>
          </a:p>
        </p:txBody>
      </p:sp>
      <p:sp>
        <p:nvSpPr>
          <p:cNvPr id="3" name="Platshållare för innehåll 2">
            <a:extLst>
              <a:ext uri="{FF2B5EF4-FFF2-40B4-BE49-F238E27FC236}">
                <a16:creationId xmlns:a16="http://schemas.microsoft.com/office/drawing/2014/main" id="{83818E86-1CC5-7AA4-F17B-E983A42DF086}"/>
              </a:ext>
            </a:extLst>
          </p:cNvPr>
          <p:cNvSpPr>
            <a:spLocks noGrp="1"/>
          </p:cNvSpPr>
          <p:nvPr>
            <p:ph idx="1"/>
          </p:nvPr>
        </p:nvSpPr>
        <p:spPr>
          <a:xfrm>
            <a:off x="838200" y="1722027"/>
            <a:ext cx="10515600" cy="4838176"/>
          </a:xfrm>
        </p:spPr>
        <p:txBody>
          <a:bodyPr>
            <a:normAutofit fontScale="62500" lnSpcReduction="20000"/>
          </a:bodyPr>
          <a:lstStyle/>
          <a:p>
            <a:pPr lvl="0"/>
            <a:r>
              <a:rPr lang="sv-SE" dirty="0"/>
              <a:t>Uppdra till omsorgsnämnden att upprätta avtal för konceptet ”trygghetsboende”. Redovisas till kommunstyrelsen senast den 30 april 2025.</a:t>
            </a:r>
            <a:br>
              <a:rPr lang="sv-SE" dirty="0"/>
            </a:br>
            <a:endParaRPr lang="sv-SE" dirty="0"/>
          </a:p>
          <a:p>
            <a:pPr lvl="0"/>
            <a:r>
              <a:rPr lang="sv-SE" dirty="0"/>
              <a:t>Uppdra till Medborgarnämnden att upprätta riktlinjer för social fond. Fondens syfte är att stimulera en meningsfull fritid för personer med socioekonomisk utsatthet. Förslaget bör ta hänsyn till regeringens satsning ”Fritidskortet”. Redovisas till kommunstyrelsen senast 31 december 2024.</a:t>
            </a:r>
            <a:br>
              <a:rPr lang="sv-SE" dirty="0"/>
            </a:br>
            <a:endParaRPr lang="sv-SE" dirty="0"/>
          </a:p>
          <a:p>
            <a:pPr lvl="0"/>
            <a:r>
              <a:rPr lang="sv-SE" dirty="0"/>
              <a:t>Uppdra till Kommunstyrelsen att i samverkan med Teknik- och fritidsnämnden arbeta fram en modell för volymkompensation för nya projekt/ytor från och med år 2025. Volymkompensation ska endast utgå för politiskt beslutade projekt/ytor. Redovisas till kommunstyrelsen senast den 30 april 2025.</a:t>
            </a:r>
            <a:br>
              <a:rPr lang="sv-SE" dirty="0"/>
            </a:br>
            <a:endParaRPr lang="sv-SE" dirty="0"/>
          </a:p>
          <a:p>
            <a:pPr lvl="0"/>
            <a:r>
              <a:rPr lang="sv-SE" dirty="0"/>
              <a:t>Uppdra till Kommunstyrelsen att utforma en tillväxtkampanj tillsammans med näringslivet för att marknadsföra Värnamo kommun i syfte att öka attraktiviteten för kommunen, locka nya invånare och trygga kompetensförsörjningen. Redovisas till kommunstyrelsen senast den 30 november 2025.</a:t>
            </a:r>
            <a:br>
              <a:rPr lang="sv-SE" dirty="0"/>
            </a:br>
            <a:endParaRPr lang="sv-SE" dirty="0"/>
          </a:p>
          <a:p>
            <a:r>
              <a:rPr lang="sv-SE" dirty="0"/>
              <a:t>Uppdra till kommunstyrelsen att i samverkan med teknik- och fritidsnämnden avyttra byggnader </a:t>
            </a:r>
            <a:br>
              <a:rPr lang="sv-SE" dirty="0"/>
            </a:br>
            <a:r>
              <a:rPr lang="sv-SE" dirty="0"/>
              <a:t>som inte används för kommunal kärnverksamhet eller i så kallat strategiskt läge.</a:t>
            </a:r>
            <a:br>
              <a:rPr lang="sv-SE" sz="1800" dirty="0"/>
            </a:br>
            <a:endParaRPr lang="sv-SE" sz="1800" dirty="0"/>
          </a:p>
          <a:p>
            <a:endParaRPr lang="sv-SE" sz="1800" dirty="0"/>
          </a:p>
        </p:txBody>
      </p:sp>
      <p:pic>
        <p:nvPicPr>
          <p:cNvPr id="4" name="Bildobjekt 3" descr="En bild som visar text, skärmbild, Teckensnitt, Grafik&#10;&#10;Automatiskt genererad beskrivning">
            <a:extLst>
              <a:ext uri="{FF2B5EF4-FFF2-40B4-BE49-F238E27FC236}">
                <a16:creationId xmlns:a16="http://schemas.microsoft.com/office/drawing/2014/main" id="{D8FAD205-FD39-23C5-49BD-BB620E1E83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2024" y="5105598"/>
            <a:ext cx="1579784" cy="1579784"/>
          </a:xfrm>
          <a:prstGeom prst="rect">
            <a:avLst/>
          </a:prstGeom>
        </p:spPr>
      </p:pic>
    </p:spTree>
    <p:extLst>
      <p:ext uri="{BB962C8B-B14F-4D97-AF65-F5344CB8AC3E}">
        <p14:creationId xmlns:p14="http://schemas.microsoft.com/office/powerpoint/2010/main" val="2845724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ruta 4">
            <a:extLst>
              <a:ext uri="{FF2B5EF4-FFF2-40B4-BE49-F238E27FC236}">
                <a16:creationId xmlns:a16="http://schemas.microsoft.com/office/drawing/2014/main" id="{22B721AE-9345-D500-B06C-B3529A84EC2B}"/>
              </a:ext>
            </a:extLst>
          </p:cNvPr>
          <p:cNvSpPr txBox="1"/>
          <p:nvPr/>
        </p:nvSpPr>
        <p:spPr>
          <a:xfrm>
            <a:off x="3048000" y="3244334"/>
            <a:ext cx="6096000" cy="369332"/>
          </a:xfrm>
          <a:prstGeom prst="rect">
            <a:avLst/>
          </a:prstGeom>
          <a:noFill/>
        </p:spPr>
        <p:txBody>
          <a:bodyPr wrap="square">
            <a:spAutoFit/>
          </a:bodyPr>
          <a:lstStyle/>
          <a:p>
            <a:endParaRPr lang="sv-SE" dirty="0"/>
          </a:p>
        </p:txBody>
      </p:sp>
      <p:pic>
        <p:nvPicPr>
          <p:cNvPr id="2" name="Bildobjekt 1" descr="En bild som visar dimma, skärmbild, text, himmel&#10;&#10;Automatiskt genererad beskrivning">
            <a:extLst>
              <a:ext uri="{FF2B5EF4-FFF2-40B4-BE49-F238E27FC236}">
                <a16:creationId xmlns:a16="http://schemas.microsoft.com/office/drawing/2014/main" id="{FAFEAED4-C9E5-3FCE-4862-AD816D10C7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305663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9975C39E-471D-FB14-C3B8-CFC9972254DD}"/>
              </a:ext>
            </a:extLst>
          </p:cNvPr>
          <p:cNvSpPr/>
          <p:nvPr/>
        </p:nvSpPr>
        <p:spPr>
          <a:xfrm>
            <a:off x="838200" y="2619239"/>
            <a:ext cx="10062411" cy="2450263"/>
          </a:xfrm>
          <a:prstGeom prst="rect">
            <a:avLst/>
          </a:prstGeom>
          <a:solidFill>
            <a:srgbClr val="486E92"/>
          </a:solidFill>
          <a:ln>
            <a:solidFill>
              <a:schemeClr val="accent1">
                <a:lumMod val="20000"/>
                <a:lumOff val="8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sv-SE"/>
          </a:p>
        </p:txBody>
      </p:sp>
      <p:sp>
        <p:nvSpPr>
          <p:cNvPr id="3" name="Platshållare för innehåll 2">
            <a:extLst>
              <a:ext uri="{FF2B5EF4-FFF2-40B4-BE49-F238E27FC236}">
                <a16:creationId xmlns:a16="http://schemas.microsoft.com/office/drawing/2014/main" id="{83818E86-1CC5-7AA4-F17B-E983A42DF086}"/>
              </a:ext>
            </a:extLst>
          </p:cNvPr>
          <p:cNvSpPr>
            <a:spLocks noGrp="1"/>
          </p:cNvSpPr>
          <p:nvPr>
            <p:ph idx="1"/>
          </p:nvPr>
        </p:nvSpPr>
        <p:spPr>
          <a:xfrm>
            <a:off x="860505" y="1672894"/>
            <a:ext cx="10062411" cy="4351338"/>
          </a:xfrm>
        </p:spPr>
        <p:txBody>
          <a:bodyPr>
            <a:normAutofit/>
          </a:bodyPr>
          <a:lstStyle/>
          <a:p>
            <a:pPr marL="0" indent="0">
              <a:buNone/>
            </a:pPr>
            <a:r>
              <a:rPr lang="sv-SE" sz="1800" dirty="0"/>
              <a:t>Alliansens övergripande mål för mandatperioden. De övergripande målen </a:t>
            </a:r>
            <a:br>
              <a:rPr lang="sv-SE" sz="1800" dirty="0"/>
            </a:br>
            <a:r>
              <a:rPr lang="sv-SE" sz="1800" dirty="0"/>
              <a:t>har kompletterats med nämndspecifika texter och indikatorer under året.</a:t>
            </a:r>
            <a:br>
              <a:rPr lang="sv-SE" sz="1800" dirty="0"/>
            </a:br>
            <a:endParaRPr lang="sv-SE" sz="1800" dirty="0"/>
          </a:p>
          <a:p>
            <a:pPr marL="0" indent="0">
              <a:buNone/>
            </a:pPr>
            <a:br>
              <a:rPr lang="sv-SE" sz="1800" b="1" dirty="0"/>
            </a:br>
            <a:r>
              <a:rPr lang="sv-SE" sz="2000" b="1" dirty="0">
                <a:solidFill>
                  <a:schemeClr val="bg1"/>
                </a:solidFill>
              </a:rPr>
              <a:t>En stark kommun </a:t>
            </a:r>
            <a:br>
              <a:rPr lang="sv-SE" sz="1800" b="1" dirty="0">
                <a:solidFill>
                  <a:schemeClr val="bg1"/>
                </a:solidFill>
              </a:rPr>
            </a:br>
            <a:r>
              <a:rPr lang="sv-SE" sz="1800" i="1" dirty="0">
                <a:solidFill>
                  <a:schemeClr val="bg1"/>
                </a:solidFill>
              </a:rPr>
              <a:t>En stark ekonomi säkrar välfärden </a:t>
            </a:r>
            <a:br>
              <a:rPr lang="sv-SE" sz="1800" i="1" dirty="0">
                <a:solidFill>
                  <a:schemeClr val="bg1"/>
                </a:solidFill>
              </a:rPr>
            </a:br>
            <a:br>
              <a:rPr lang="sv-SE" sz="1800" i="1" dirty="0">
                <a:solidFill>
                  <a:schemeClr val="bg1"/>
                </a:solidFill>
              </a:rPr>
            </a:br>
            <a:r>
              <a:rPr lang="sv-SE" sz="1800" dirty="0">
                <a:solidFill>
                  <a:schemeClr val="bg1"/>
                </a:solidFill>
              </a:rPr>
              <a:t>Värnamo går in i en utmanade tid och många invånare och verksamheter får det tuffare ekonomiskt på grund av omvärldsläget. Värnamo kommunkoncern har en välskött ekonomi och ska fortsätta att utveckla en effektiv förvaltning, med klok användning av resurserna, för att klara kommunens uppdrag kring välfärd, demokrati och samhällsplanering. En av förutsättningarna och utmaningarna för att klara välfärdsuppdraget är delaktighet hos medarbetare och medborgare samt en trygg kompetensförsörjning.</a:t>
            </a:r>
            <a:endParaRPr lang="sv-SE" dirty="0">
              <a:solidFill>
                <a:schemeClr val="bg1"/>
              </a:solidFill>
            </a:endParaRPr>
          </a:p>
        </p:txBody>
      </p:sp>
      <p:sp>
        <p:nvSpPr>
          <p:cNvPr id="2" name="Rubrik 1">
            <a:extLst>
              <a:ext uri="{FF2B5EF4-FFF2-40B4-BE49-F238E27FC236}">
                <a16:creationId xmlns:a16="http://schemas.microsoft.com/office/drawing/2014/main" id="{D799B3A8-EF26-820A-2BA4-E7BA553AE776}"/>
              </a:ext>
            </a:extLst>
          </p:cNvPr>
          <p:cNvSpPr>
            <a:spLocks noGrp="1"/>
          </p:cNvSpPr>
          <p:nvPr>
            <p:ph type="title"/>
          </p:nvPr>
        </p:nvSpPr>
        <p:spPr/>
        <p:txBody>
          <a:bodyPr/>
          <a:lstStyle/>
          <a:p>
            <a:r>
              <a:rPr lang="sv-SE" dirty="0">
                <a:solidFill>
                  <a:srgbClr val="002060"/>
                </a:solidFill>
              </a:rPr>
              <a:t>Övergripande mål</a:t>
            </a:r>
          </a:p>
        </p:txBody>
      </p:sp>
      <p:pic>
        <p:nvPicPr>
          <p:cNvPr id="8" name="Bildobjekt 7" descr="En bild som visar text, skärmbild, Teckensnitt, Grafik&#10;&#10;Automatiskt genererad beskrivning">
            <a:extLst>
              <a:ext uri="{FF2B5EF4-FFF2-40B4-BE49-F238E27FC236}">
                <a16:creationId xmlns:a16="http://schemas.microsoft.com/office/drawing/2014/main" id="{B9C6F9CF-9441-D9BD-E01A-75FF49EA71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02024" y="5105598"/>
            <a:ext cx="1579784" cy="1579784"/>
          </a:xfrm>
          <a:prstGeom prst="rect">
            <a:avLst/>
          </a:prstGeom>
        </p:spPr>
      </p:pic>
      <p:pic>
        <p:nvPicPr>
          <p:cNvPr id="11" name="Bildobjekt 10" descr="En bild som visar clipart, rita, däggdjur, illustration&#10;&#10;Automatiskt genererad beskrivning">
            <a:extLst>
              <a:ext uri="{FF2B5EF4-FFF2-40B4-BE49-F238E27FC236}">
                <a16:creationId xmlns:a16="http://schemas.microsoft.com/office/drawing/2014/main" id="{5503EA86-E567-7995-FD6D-81427542781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2600" r="90400">
                        <a14:foregroundMark x1="38200" y1="11200" x2="38200" y2="11200"/>
                        <a14:foregroundMark x1="22800" y1="13800" x2="22800" y2="13800"/>
                        <a14:foregroundMark x1="6800" y1="84000" x2="6800" y2="84000"/>
                        <a14:foregroundMark x1="2600" y1="85000" x2="2600" y2="85000"/>
                        <a14:foregroundMark x1="90400" y1="66400" x2="90400" y2="66400"/>
                      </a14:backgroundRemoval>
                    </a14:imgEffect>
                  </a14:imgLayer>
                </a14:imgProps>
              </a:ext>
              <a:ext uri="{28A0092B-C50C-407E-A947-70E740481C1C}">
                <a14:useLocalDpi xmlns:a14="http://schemas.microsoft.com/office/drawing/2010/main" val="0"/>
              </a:ext>
            </a:extLst>
          </a:blip>
          <a:stretch>
            <a:fillRect/>
          </a:stretch>
        </p:blipFill>
        <p:spPr>
          <a:xfrm>
            <a:off x="7894355" y="278173"/>
            <a:ext cx="2772671" cy="2772671"/>
          </a:xfrm>
          <a:prstGeom prst="rect">
            <a:avLst/>
          </a:prstGeom>
        </p:spPr>
      </p:pic>
    </p:spTree>
    <p:extLst>
      <p:ext uri="{BB962C8B-B14F-4D97-AF65-F5344CB8AC3E}">
        <p14:creationId xmlns:p14="http://schemas.microsoft.com/office/powerpoint/2010/main" val="35350617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9975C39E-471D-FB14-C3B8-CFC9972254DD}"/>
              </a:ext>
            </a:extLst>
          </p:cNvPr>
          <p:cNvSpPr/>
          <p:nvPr/>
        </p:nvSpPr>
        <p:spPr>
          <a:xfrm>
            <a:off x="838200" y="2619239"/>
            <a:ext cx="10062411" cy="2450263"/>
          </a:xfrm>
          <a:prstGeom prst="rect">
            <a:avLst/>
          </a:prstGeom>
          <a:solidFill>
            <a:srgbClr val="E7AE55"/>
          </a:solidFill>
          <a:ln>
            <a:solidFill>
              <a:schemeClr val="accent1">
                <a:lumMod val="20000"/>
                <a:lumOff val="8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sv-SE"/>
          </a:p>
        </p:txBody>
      </p:sp>
      <p:sp>
        <p:nvSpPr>
          <p:cNvPr id="3" name="Platshållare för innehåll 2">
            <a:extLst>
              <a:ext uri="{FF2B5EF4-FFF2-40B4-BE49-F238E27FC236}">
                <a16:creationId xmlns:a16="http://schemas.microsoft.com/office/drawing/2014/main" id="{83818E86-1CC5-7AA4-F17B-E983A42DF086}"/>
              </a:ext>
            </a:extLst>
          </p:cNvPr>
          <p:cNvSpPr>
            <a:spLocks noGrp="1"/>
          </p:cNvSpPr>
          <p:nvPr>
            <p:ph idx="1"/>
          </p:nvPr>
        </p:nvSpPr>
        <p:spPr>
          <a:xfrm>
            <a:off x="860505" y="1672894"/>
            <a:ext cx="10062411" cy="4351338"/>
          </a:xfrm>
        </p:spPr>
        <p:txBody>
          <a:bodyPr>
            <a:normAutofit/>
          </a:bodyPr>
          <a:lstStyle/>
          <a:p>
            <a:pPr marL="0" indent="0">
              <a:buNone/>
            </a:pPr>
            <a:r>
              <a:rPr lang="sv-SE" sz="1800" dirty="0"/>
              <a:t>Alliansens övergripande mål för mandatperioden. De övergripande målen </a:t>
            </a:r>
            <a:br>
              <a:rPr lang="sv-SE" sz="1800" dirty="0"/>
            </a:br>
            <a:r>
              <a:rPr lang="sv-SE" sz="1800" dirty="0"/>
              <a:t>har kompletterats med nämndspecifika texter och indikatorer under året.</a:t>
            </a:r>
            <a:br>
              <a:rPr lang="sv-SE" sz="1800" dirty="0"/>
            </a:br>
            <a:endParaRPr lang="sv-SE" sz="1800" dirty="0"/>
          </a:p>
          <a:p>
            <a:pPr marL="0" indent="0">
              <a:buNone/>
            </a:pPr>
            <a:br>
              <a:rPr lang="sv-SE" sz="1800" b="1" dirty="0">
                <a:solidFill>
                  <a:srgbClr val="002060"/>
                </a:solidFill>
              </a:rPr>
            </a:br>
            <a:r>
              <a:rPr lang="sv-SE" sz="2000" b="1" dirty="0">
                <a:solidFill>
                  <a:schemeClr val="bg1"/>
                </a:solidFill>
              </a:rPr>
              <a:t>En attraktiv kommun </a:t>
            </a:r>
            <a:br>
              <a:rPr lang="sv-SE" sz="1400" dirty="0">
                <a:solidFill>
                  <a:schemeClr val="bg1"/>
                </a:solidFill>
              </a:rPr>
            </a:br>
            <a:r>
              <a:rPr lang="sv-SE" sz="1800" i="1" dirty="0">
                <a:solidFill>
                  <a:schemeClr val="bg1"/>
                </a:solidFill>
              </a:rPr>
              <a:t>En attraktiv kommun med välmående näringsliv och hållbar tillväxt </a:t>
            </a:r>
            <a:br>
              <a:rPr lang="sv-SE" sz="1400" dirty="0">
                <a:solidFill>
                  <a:schemeClr val="bg1"/>
                </a:solidFill>
              </a:rPr>
            </a:br>
            <a:br>
              <a:rPr lang="sv-SE" sz="1400" dirty="0">
                <a:solidFill>
                  <a:schemeClr val="bg1"/>
                </a:solidFill>
              </a:rPr>
            </a:br>
            <a:r>
              <a:rPr lang="sv-SE" sz="1800" dirty="0">
                <a:solidFill>
                  <a:schemeClr val="bg1"/>
                </a:solidFill>
              </a:rPr>
              <a:t>För att leva upp till visionen om den mänskliga tillväxtkommunen behöver Värnamo vara attraktivt och stimulera hållbar tillväxt. Genom välmående näringsliv och växande arbetsmarknad skapas ekonomisk hållbarhet som ger valfrihet och möjligheter att investera i välfärd, trygghet och en grönare kommun. </a:t>
            </a:r>
            <a:br>
              <a:rPr lang="sv-SE" sz="1800" dirty="0">
                <a:solidFill>
                  <a:schemeClr val="bg1"/>
                </a:solidFill>
              </a:rPr>
            </a:br>
            <a:r>
              <a:rPr lang="sv-SE" sz="1800" dirty="0">
                <a:solidFill>
                  <a:schemeClr val="bg1"/>
                </a:solidFill>
              </a:rPr>
              <a:t>För att klara framtidens utmaningar behöver arbetskraft och kompetens motsvara de behov som finns både inom offentlig- och privat sektor</a:t>
            </a:r>
          </a:p>
        </p:txBody>
      </p:sp>
      <p:sp>
        <p:nvSpPr>
          <p:cNvPr id="2" name="Rubrik 1">
            <a:extLst>
              <a:ext uri="{FF2B5EF4-FFF2-40B4-BE49-F238E27FC236}">
                <a16:creationId xmlns:a16="http://schemas.microsoft.com/office/drawing/2014/main" id="{D799B3A8-EF26-820A-2BA4-E7BA553AE776}"/>
              </a:ext>
            </a:extLst>
          </p:cNvPr>
          <p:cNvSpPr>
            <a:spLocks noGrp="1"/>
          </p:cNvSpPr>
          <p:nvPr>
            <p:ph type="title"/>
          </p:nvPr>
        </p:nvSpPr>
        <p:spPr/>
        <p:txBody>
          <a:bodyPr/>
          <a:lstStyle/>
          <a:p>
            <a:r>
              <a:rPr lang="sv-SE" dirty="0">
                <a:solidFill>
                  <a:srgbClr val="002060"/>
                </a:solidFill>
              </a:rPr>
              <a:t>Övergripande mål</a:t>
            </a:r>
          </a:p>
        </p:txBody>
      </p:sp>
      <p:pic>
        <p:nvPicPr>
          <p:cNvPr id="6" name="Bildobjekt 5" descr="En bild som visar text, skärmbild, Teckensnitt, Grafik&#10;&#10;Automatiskt genererad beskrivning">
            <a:extLst>
              <a:ext uri="{FF2B5EF4-FFF2-40B4-BE49-F238E27FC236}">
                <a16:creationId xmlns:a16="http://schemas.microsoft.com/office/drawing/2014/main" id="{1E7F1201-12BB-AB39-6D3D-9543331DF4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02024" y="5105598"/>
            <a:ext cx="1579784" cy="1579784"/>
          </a:xfrm>
          <a:prstGeom prst="rect">
            <a:avLst/>
          </a:prstGeom>
        </p:spPr>
      </p:pic>
      <p:pic>
        <p:nvPicPr>
          <p:cNvPr id="12" name="Bildobjekt 11" descr="En bild som visar konst, clipart, design, illustration&#10;&#10;Automatiskt genererad beskrivning">
            <a:extLst>
              <a:ext uri="{FF2B5EF4-FFF2-40B4-BE49-F238E27FC236}">
                <a16:creationId xmlns:a16="http://schemas.microsoft.com/office/drawing/2014/main" id="{F7BBCE27-D506-6823-D65C-1A5E1945532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5000" r="96000">
                        <a14:foregroundMark x1="18600" y1="18200" x2="18600" y2="18200"/>
                        <a14:foregroundMark x1="21200" y1="22800" x2="21200" y2="22800"/>
                        <a14:foregroundMark x1="96000" y1="78800" x2="96000" y2="78800"/>
                        <a14:foregroundMark x1="13400" y1="48800" x2="13400" y2="48800"/>
                        <a14:foregroundMark x1="5000" y1="41400" x2="5000" y2="41400"/>
                        <a14:foregroundMark x1="61800" y1="48800" x2="61800" y2="48800"/>
                        <a14:foregroundMark x1="61800" y1="48800" x2="61800" y2="48800"/>
                        <a14:foregroundMark x1="60400" y1="45800" x2="60400" y2="45800"/>
                        <a14:foregroundMark x1="60200" y1="45800" x2="60200" y2="45800"/>
                        <a14:foregroundMark x1="60600" y1="41800" x2="60600" y2="41800"/>
                        <a14:foregroundMark x1="64200" y1="40800" x2="64200" y2="40800"/>
                        <a14:foregroundMark x1="67400" y1="41600" x2="67400" y2="41600"/>
                      </a14:backgroundRemoval>
                    </a14:imgEffect>
                  </a14:imgLayer>
                </a14:imgProps>
              </a:ext>
              <a:ext uri="{28A0092B-C50C-407E-A947-70E740481C1C}">
                <a14:useLocalDpi xmlns:a14="http://schemas.microsoft.com/office/drawing/2010/main" val="0"/>
              </a:ext>
            </a:extLst>
          </a:blip>
          <a:stretch>
            <a:fillRect/>
          </a:stretch>
        </p:blipFill>
        <p:spPr>
          <a:xfrm>
            <a:off x="7898860" y="172618"/>
            <a:ext cx="2953532" cy="2953532"/>
          </a:xfrm>
          <a:prstGeom prst="rect">
            <a:avLst/>
          </a:prstGeom>
        </p:spPr>
      </p:pic>
    </p:spTree>
    <p:extLst>
      <p:ext uri="{BB962C8B-B14F-4D97-AF65-F5344CB8AC3E}">
        <p14:creationId xmlns:p14="http://schemas.microsoft.com/office/powerpoint/2010/main" val="36899349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9975C39E-471D-FB14-C3B8-CFC9972254DD}"/>
              </a:ext>
            </a:extLst>
          </p:cNvPr>
          <p:cNvSpPr/>
          <p:nvPr/>
        </p:nvSpPr>
        <p:spPr>
          <a:xfrm>
            <a:off x="838200" y="2619239"/>
            <a:ext cx="10062411" cy="2450263"/>
          </a:xfrm>
          <a:prstGeom prst="rect">
            <a:avLst/>
          </a:prstGeom>
          <a:solidFill>
            <a:srgbClr val="878D6B"/>
          </a:solidFill>
          <a:ln>
            <a:solidFill>
              <a:schemeClr val="accent1">
                <a:lumMod val="20000"/>
                <a:lumOff val="8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sv-SE"/>
          </a:p>
        </p:txBody>
      </p:sp>
      <p:sp>
        <p:nvSpPr>
          <p:cNvPr id="3" name="Platshållare för innehåll 2">
            <a:extLst>
              <a:ext uri="{FF2B5EF4-FFF2-40B4-BE49-F238E27FC236}">
                <a16:creationId xmlns:a16="http://schemas.microsoft.com/office/drawing/2014/main" id="{83818E86-1CC5-7AA4-F17B-E983A42DF086}"/>
              </a:ext>
            </a:extLst>
          </p:cNvPr>
          <p:cNvSpPr>
            <a:spLocks noGrp="1"/>
          </p:cNvSpPr>
          <p:nvPr>
            <p:ph idx="1"/>
          </p:nvPr>
        </p:nvSpPr>
        <p:spPr>
          <a:xfrm>
            <a:off x="860505" y="1672894"/>
            <a:ext cx="10062411" cy="4351338"/>
          </a:xfrm>
        </p:spPr>
        <p:txBody>
          <a:bodyPr>
            <a:normAutofit/>
          </a:bodyPr>
          <a:lstStyle/>
          <a:p>
            <a:pPr marL="0" indent="0">
              <a:buNone/>
            </a:pPr>
            <a:r>
              <a:rPr lang="sv-SE" sz="1800" dirty="0"/>
              <a:t>Alliansens övergripande mål för mandatperioden. De övergripande målen </a:t>
            </a:r>
            <a:br>
              <a:rPr lang="sv-SE" sz="1800" dirty="0"/>
            </a:br>
            <a:r>
              <a:rPr lang="sv-SE" sz="1800" dirty="0"/>
              <a:t>har kompletterats med nämndspecifika texter och indikatorer under året.</a:t>
            </a:r>
            <a:br>
              <a:rPr lang="sv-SE" sz="1800" dirty="0"/>
            </a:br>
            <a:endParaRPr lang="sv-SE" sz="1800" dirty="0"/>
          </a:p>
          <a:p>
            <a:pPr marL="0" indent="0">
              <a:buNone/>
            </a:pPr>
            <a:br>
              <a:rPr lang="sv-SE" sz="1800" b="1" dirty="0">
                <a:solidFill>
                  <a:schemeClr val="accent2"/>
                </a:solidFill>
              </a:rPr>
            </a:br>
            <a:r>
              <a:rPr lang="sv-SE" sz="2000" b="1" dirty="0">
                <a:solidFill>
                  <a:schemeClr val="bg1"/>
                </a:solidFill>
              </a:rPr>
              <a:t>En grön kommun </a:t>
            </a:r>
            <a:br>
              <a:rPr lang="sv-SE" sz="1400" dirty="0">
                <a:solidFill>
                  <a:schemeClr val="bg1"/>
                </a:solidFill>
              </a:rPr>
            </a:br>
            <a:r>
              <a:rPr lang="sv-SE" sz="1800" i="1" dirty="0">
                <a:solidFill>
                  <a:schemeClr val="bg1"/>
                </a:solidFill>
              </a:rPr>
              <a:t>En god miljö är grunden för vår välfärd. </a:t>
            </a:r>
            <a:br>
              <a:rPr lang="sv-SE" sz="1800" dirty="0">
                <a:solidFill>
                  <a:schemeClr val="bg1"/>
                </a:solidFill>
              </a:rPr>
            </a:br>
            <a:br>
              <a:rPr lang="sv-SE" sz="1800" dirty="0">
                <a:solidFill>
                  <a:schemeClr val="bg1"/>
                </a:solidFill>
              </a:rPr>
            </a:br>
            <a:r>
              <a:rPr lang="sv-SE" sz="1800" dirty="0">
                <a:solidFill>
                  <a:schemeClr val="bg1"/>
                </a:solidFill>
              </a:rPr>
              <a:t>Värnamo ska utvecklas så att både människor och miljö mår bra. Värnamo har stora möjligheter att agera för ett hållbart samhälle genom ett långsiktigt och målmedvetet miljöarbete. Vi har ett ansvar att föregå som gott exempel, att verka som katalysator och göra det möjligt och enklare för invånare, verksamheter och företag att ställa om och leva mer hållbart. Genom samverkan skapas en grönare kommun med hög livskvalitet och låg miljöpåverkan.</a:t>
            </a:r>
          </a:p>
        </p:txBody>
      </p:sp>
      <p:sp>
        <p:nvSpPr>
          <p:cNvPr id="2" name="Rubrik 1">
            <a:extLst>
              <a:ext uri="{FF2B5EF4-FFF2-40B4-BE49-F238E27FC236}">
                <a16:creationId xmlns:a16="http://schemas.microsoft.com/office/drawing/2014/main" id="{D799B3A8-EF26-820A-2BA4-E7BA553AE776}"/>
              </a:ext>
            </a:extLst>
          </p:cNvPr>
          <p:cNvSpPr>
            <a:spLocks noGrp="1"/>
          </p:cNvSpPr>
          <p:nvPr>
            <p:ph type="title"/>
          </p:nvPr>
        </p:nvSpPr>
        <p:spPr/>
        <p:txBody>
          <a:bodyPr/>
          <a:lstStyle/>
          <a:p>
            <a:r>
              <a:rPr lang="sv-SE" dirty="0">
                <a:solidFill>
                  <a:srgbClr val="002060"/>
                </a:solidFill>
              </a:rPr>
              <a:t>Övergripande mål</a:t>
            </a:r>
          </a:p>
        </p:txBody>
      </p:sp>
      <p:pic>
        <p:nvPicPr>
          <p:cNvPr id="7" name="Bildobjekt 6" descr="En bild som visar text, skärmbild, Teckensnitt, Grafik&#10;&#10;Automatiskt genererad beskrivning">
            <a:extLst>
              <a:ext uri="{FF2B5EF4-FFF2-40B4-BE49-F238E27FC236}">
                <a16:creationId xmlns:a16="http://schemas.microsoft.com/office/drawing/2014/main" id="{ED345EA2-E3EB-2768-BBD6-9DCAC7DA6D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02024" y="5105598"/>
            <a:ext cx="1579784" cy="1579784"/>
          </a:xfrm>
          <a:prstGeom prst="rect">
            <a:avLst/>
          </a:prstGeom>
        </p:spPr>
      </p:pic>
      <p:pic>
        <p:nvPicPr>
          <p:cNvPr id="6" name="Bildobjekt 5" descr="En bild som visar konst, tecknad serie, Grafik, design&#10;&#10;Automatiskt genererad beskrivning">
            <a:extLst>
              <a:ext uri="{FF2B5EF4-FFF2-40B4-BE49-F238E27FC236}">
                <a16:creationId xmlns:a16="http://schemas.microsoft.com/office/drawing/2014/main" id="{569A6D7A-5483-B8AD-209F-673D82D5A6F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7000" r="91400">
                        <a14:foregroundMark x1="7000" y1="27800" x2="7000" y2="27800"/>
                        <a14:foregroundMark x1="71000" y1="84400" x2="71000" y2="84400"/>
                        <a14:foregroundMark x1="91400" y1="57800" x2="91400" y2="57800"/>
                        <a14:foregroundMark x1="68600" y1="52600" x2="68600" y2="52600"/>
                        <a14:foregroundMark x1="65800" y1="54200" x2="65800" y2="54200"/>
                        <a14:backgroundMark x1="27600" y1="40400" x2="27600" y2="40400"/>
                        <a14:backgroundMark x1="72400" y1="82600" x2="72400" y2="82600"/>
                        <a14:backgroundMark x1="72400" y1="82600" x2="72400" y2="82600"/>
                        <a14:backgroundMark x1="69000" y1="84800" x2="69000" y2="84800"/>
                        <a14:backgroundMark x1="69000" y1="84800" x2="69000" y2="84800"/>
                      </a14:backgroundRemoval>
                    </a14:imgEffect>
                  </a14:imgLayer>
                </a14:imgProps>
              </a:ext>
              <a:ext uri="{28A0092B-C50C-407E-A947-70E740481C1C}">
                <a14:useLocalDpi xmlns:a14="http://schemas.microsoft.com/office/drawing/2010/main" val="0"/>
              </a:ext>
            </a:extLst>
          </a:blip>
          <a:stretch>
            <a:fillRect/>
          </a:stretch>
        </p:blipFill>
        <p:spPr>
          <a:xfrm>
            <a:off x="7676595" y="175977"/>
            <a:ext cx="3224016" cy="3224016"/>
          </a:xfrm>
          <a:prstGeom prst="rect">
            <a:avLst/>
          </a:prstGeom>
        </p:spPr>
      </p:pic>
    </p:spTree>
    <p:extLst>
      <p:ext uri="{BB962C8B-B14F-4D97-AF65-F5344CB8AC3E}">
        <p14:creationId xmlns:p14="http://schemas.microsoft.com/office/powerpoint/2010/main" val="3934009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9975C39E-471D-FB14-C3B8-CFC9972254DD}"/>
              </a:ext>
            </a:extLst>
          </p:cNvPr>
          <p:cNvSpPr/>
          <p:nvPr/>
        </p:nvSpPr>
        <p:spPr>
          <a:xfrm>
            <a:off x="838200" y="2619239"/>
            <a:ext cx="10062411" cy="2450263"/>
          </a:xfrm>
          <a:prstGeom prst="rect">
            <a:avLst/>
          </a:prstGeom>
          <a:solidFill>
            <a:srgbClr val="6A425D"/>
          </a:solidFill>
          <a:ln>
            <a:solidFill>
              <a:schemeClr val="accent1">
                <a:lumMod val="20000"/>
                <a:lumOff val="8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sv-SE"/>
          </a:p>
        </p:txBody>
      </p:sp>
      <p:sp>
        <p:nvSpPr>
          <p:cNvPr id="3" name="Platshållare för innehåll 2">
            <a:extLst>
              <a:ext uri="{FF2B5EF4-FFF2-40B4-BE49-F238E27FC236}">
                <a16:creationId xmlns:a16="http://schemas.microsoft.com/office/drawing/2014/main" id="{83818E86-1CC5-7AA4-F17B-E983A42DF086}"/>
              </a:ext>
            </a:extLst>
          </p:cNvPr>
          <p:cNvSpPr>
            <a:spLocks noGrp="1"/>
          </p:cNvSpPr>
          <p:nvPr>
            <p:ph idx="1"/>
          </p:nvPr>
        </p:nvSpPr>
        <p:spPr>
          <a:xfrm>
            <a:off x="848474" y="1621498"/>
            <a:ext cx="10062411" cy="4351338"/>
          </a:xfrm>
        </p:spPr>
        <p:txBody>
          <a:bodyPr>
            <a:normAutofit/>
          </a:bodyPr>
          <a:lstStyle/>
          <a:p>
            <a:pPr marL="0" indent="0">
              <a:buNone/>
            </a:pPr>
            <a:r>
              <a:rPr lang="sv-SE" sz="1800" dirty="0"/>
              <a:t>Alliansens övergripande mål för mandatperioden. De övergripande målen </a:t>
            </a:r>
            <a:br>
              <a:rPr lang="sv-SE" sz="1800" dirty="0"/>
            </a:br>
            <a:r>
              <a:rPr lang="sv-SE" sz="1800" dirty="0"/>
              <a:t>har kompletterats med nämndspecifika texter och indikatorer under året.</a:t>
            </a:r>
            <a:br>
              <a:rPr lang="sv-SE" sz="1800" dirty="0"/>
            </a:br>
            <a:br>
              <a:rPr lang="sv-SE" sz="200" dirty="0"/>
            </a:br>
            <a:br>
              <a:rPr lang="sv-SE" sz="200" dirty="0"/>
            </a:br>
            <a:br>
              <a:rPr lang="sv-SE" sz="200" dirty="0"/>
            </a:br>
            <a:br>
              <a:rPr lang="sv-SE" sz="200" dirty="0"/>
            </a:br>
            <a:br>
              <a:rPr lang="sv-SE" sz="200" dirty="0"/>
            </a:br>
            <a:br>
              <a:rPr lang="sv-SE" sz="200" dirty="0"/>
            </a:br>
            <a:br>
              <a:rPr lang="sv-SE" sz="200" dirty="0"/>
            </a:br>
            <a:br>
              <a:rPr lang="sv-SE" sz="200" dirty="0"/>
            </a:br>
            <a:br>
              <a:rPr lang="sv-SE" b="1" dirty="0">
                <a:solidFill>
                  <a:schemeClr val="accent2"/>
                </a:solidFill>
              </a:rPr>
            </a:br>
            <a:r>
              <a:rPr lang="sv-SE" sz="2000" b="1" dirty="0">
                <a:solidFill>
                  <a:schemeClr val="bg1"/>
                </a:solidFill>
              </a:rPr>
              <a:t>En trygg kommun </a:t>
            </a:r>
            <a:br>
              <a:rPr lang="sv-SE" sz="1400" dirty="0">
                <a:solidFill>
                  <a:schemeClr val="bg1"/>
                </a:solidFill>
              </a:rPr>
            </a:br>
            <a:r>
              <a:rPr lang="sv-SE" sz="1800" i="1" dirty="0">
                <a:solidFill>
                  <a:schemeClr val="bg1"/>
                </a:solidFill>
              </a:rPr>
              <a:t>En kommun där varje invånare ges goda möjligheter att leva utifrån sina förutsättningar </a:t>
            </a:r>
            <a:br>
              <a:rPr lang="sv-SE" sz="1800" i="1" dirty="0">
                <a:solidFill>
                  <a:schemeClr val="bg1"/>
                </a:solidFill>
              </a:rPr>
            </a:br>
            <a:r>
              <a:rPr lang="sv-SE" sz="1800" i="1" dirty="0">
                <a:solidFill>
                  <a:schemeClr val="bg1"/>
                </a:solidFill>
              </a:rPr>
              <a:t>och att leva livet hela livet. </a:t>
            </a:r>
            <a:br>
              <a:rPr lang="sv-SE" sz="1800" i="1" dirty="0">
                <a:solidFill>
                  <a:schemeClr val="accent2"/>
                </a:solidFill>
              </a:rPr>
            </a:br>
            <a:br>
              <a:rPr lang="sv-SE" sz="1800" dirty="0"/>
            </a:br>
            <a:r>
              <a:rPr lang="sv-SE" sz="1800" dirty="0">
                <a:solidFill>
                  <a:schemeClr val="bg1"/>
                </a:solidFill>
              </a:rPr>
              <a:t>En trygg kommun kännetecknas av att kommunens invånare känner sig trygga i att utvecklas och söka nya möjligheter. Detta omfattar både boende, sysselsättning, levnadsmiljö och fritid. Kommunen berikas av mångfald och känslan av att alla har en plats och alla får plats. Utmanande tider kräver större ansvar. Kommunen vill därför prioritera tidiga insatser för en långsiktig och hållbar trygghet. </a:t>
            </a:r>
          </a:p>
        </p:txBody>
      </p:sp>
      <p:sp>
        <p:nvSpPr>
          <p:cNvPr id="2" name="Rubrik 1">
            <a:extLst>
              <a:ext uri="{FF2B5EF4-FFF2-40B4-BE49-F238E27FC236}">
                <a16:creationId xmlns:a16="http://schemas.microsoft.com/office/drawing/2014/main" id="{D799B3A8-EF26-820A-2BA4-E7BA553AE776}"/>
              </a:ext>
            </a:extLst>
          </p:cNvPr>
          <p:cNvSpPr>
            <a:spLocks noGrp="1"/>
          </p:cNvSpPr>
          <p:nvPr>
            <p:ph type="title"/>
          </p:nvPr>
        </p:nvSpPr>
        <p:spPr/>
        <p:txBody>
          <a:bodyPr/>
          <a:lstStyle/>
          <a:p>
            <a:r>
              <a:rPr lang="sv-SE" dirty="0">
                <a:solidFill>
                  <a:srgbClr val="002060"/>
                </a:solidFill>
              </a:rPr>
              <a:t>Övergripande mål</a:t>
            </a:r>
          </a:p>
        </p:txBody>
      </p:sp>
      <p:pic>
        <p:nvPicPr>
          <p:cNvPr id="7" name="Bildobjekt 6" descr="En bild som visar text, skärmbild, Teckensnitt, Grafik&#10;&#10;Automatiskt genererad beskrivning">
            <a:extLst>
              <a:ext uri="{FF2B5EF4-FFF2-40B4-BE49-F238E27FC236}">
                <a16:creationId xmlns:a16="http://schemas.microsoft.com/office/drawing/2014/main" id="{ED345EA2-E3EB-2768-BBD6-9DCAC7DA6D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02024" y="5105598"/>
            <a:ext cx="1579784" cy="1579784"/>
          </a:xfrm>
          <a:prstGeom prst="rect">
            <a:avLst/>
          </a:prstGeom>
        </p:spPr>
      </p:pic>
      <p:pic>
        <p:nvPicPr>
          <p:cNvPr id="6" name="Bildobjekt 5" descr="En bild som visar konst, tecknad serie, Grafik&#10;&#10;Automatiskt genererad beskrivning">
            <a:extLst>
              <a:ext uri="{FF2B5EF4-FFF2-40B4-BE49-F238E27FC236}">
                <a16:creationId xmlns:a16="http://schemas.microsoft.com/office/drawing/2014/main" id="{82F9ED69-B537-81E6-183D-A55B5A39B81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200" b="90000" l="10000" r="90000">
                        <a14:foregroundMark x1="25600" y1="84800" x2="25600" y2="84800"/>
                        <a14:foregroundMark x1="31400" y1="78400" x2="31400" y2="78400"/>
                        <a14:foregroundMark x1="33400" y1="82000" x2="33400" y2="82000"/>
                        <a14:foregroundMark x1="32200" y1="82400" x2="35000" y2="82400"/>
                        <a14:foregroundMark x1="27000" y1="75600" x2="27000" y2="75600"/>
                        <a14:foregroundMark x1="21800" y1="77400" x2="21800" y2="77400"/>
                        <a14:foregroundMark x1="20200" y1="82600" x2="20200" y2="82600"/>
                        <a14:foregroundMark x1="20400" y1="82800" x2="18600" y2="82600"/>
                        <a14:foregroundMark x1="30600" y1="84200" x2="30600" y2="84200"/>
                        <a14:foregroundMark x1="37200" y1="9200" x2="37200" y2="9200"/>
                        <a14:backgroundMark x1="33600" y1="27600" x2="33600" y2="27600"/>
                        <a14:backgroundMark x1="65800" y1="68000" x2="65800" y2="68000"/>
                      </a14:backgroundRemoval>
                    </a14:imgEffect>
                  </a14:imgLayer>
                </a14:imgProps>
              </a:ext>
              <a:ext uri="{28A0092B-C50C-407E-A947-70E740481C1C}">
                <a14:useLocalDpi xmlns:a14="http://schemas.microsoft.com/office/drawing/2010/main" val="0"/>
              </a:ext>
            </a:extLst>
          </a:blip>
          <a:stretch>
            <a:fillRect/>
          </a:stretch>
        </p:blipFill>
        <p:spPr>
          <a:xfrm>
            <a:off x="7982248" y="-78108"/>
            <a:ext cx="3138942" cy="3138942"/>
          </a:xfrm>
          <a:prstGeom prst="rect">
            <a:avLst/>
          </a:prstGeom>
        </p:spPr>
      </p:pic>
    </p:spTree>
    <p:extLst>
      <p:ext uri="{BB962C8B-B14F-4D97-AF65-F5344CB8AC3E}">
        <p14:creationId xmlns:p14="http://schemas.microsoft.com/office/powerpoint/2010/main" val="30242024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9975C39E-471D-FB14-C3B8-CFC9972254DD}"/>
              </a:ext>
            </a:extLst>
          </p:cNvPr>
          <p:cNvSpPr/>
          <p:nvPr/>
        </p:nvSpPr>
        <p:spPr>
          <a:xfrm>
            <a:off x="2155657" y="2619237"/>
            <a:ext cx="7880686" cy="2450263"/>
          </a:xfrm>
          <a:prstGeom prst="rect">
            <a:avLst/>
          </a:prstGeom>
          <a:solidFill>
            <a:schemeClr val="accent1">
              <a:lumMod val="20000"/>
              <a:lumOff val="80000"/>
            </a:schemeClr>
          </a:solidFill>
          <a:ln>
            <a:solidFill>
              <a:schemeClr val="accent1">
                <a:lumMod val="20000"/>
                <a:lumOff val="8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sv-SE" dirty="0"/>
          </a:p>
        </p:txBody>
      </p:sp>
      <p:sp>
        <p:nvSpPr>
          <p:cNvPr id="2" name="Rubrik 1">
            <a:extLst>
              <a:ext uri="{FF2B5EF4-FFF2-40B4-BE49-F238E27FC236}">
                <a16:creationId xmlns:a16="http://schemas.microsoft.com/office/drawing/2014/main" id="{D799B3A8-EF26-820A-2BA4-E7BA553AE776}"/>
              </a:ext>
            </a:extLst>
          </p:cNvPr>
          <p:cNvSpPr>
            <a:spLocks noGrp="1"/>
          </p:cNvSpPr>
          <p:nvPr>
            <p:ph type="title"/>
          </p:nvPr>
        </p:nvSpPr>
        <p:spPr/>
        <p:txBody>
          <a:bodyPr/>
          <a:lstStyle/>
          <a:p>
            <a:r>
              <a:rPr lang="sv-SE" dirty="0">
                <a:solidFill>
                  <a:srgbClr val="002060"/>
                </a:solidFill>
              </a:rPr>
              <a:t>Globala målen</a:t>
            </a:r>
          </a:p>
        </p:txBody>
      </p:sp>
      <p:sp>
        <p:nvSpPr>
          <p:cNvPr id="3" name="Platshållare för innehåll 2">
            <a:extLst>
              <a:ext uri="{FF2B5EF4-FFF2-40B4-BE49-F238E27FC236}">
                <a16:creationId xmlns:a16="http://schemas.microsoft.com/office/drawing/2014/main" id="{83818E86-1CC5-7AA4-F17B-E983A42DF086}"/>
              </a:ext>
            </a:extLst>
          </p:cNvPr>
          <p:cNvSpPr>
            <a:spLocks noGrp="1"/>
          </p:cNvSpPr>
          <p:nvPr>
            <p:ph idx="1"/>
          </p:nvPr>
        </p:nvSpPr>
        <p:spPr>
          <a:xfrm>
            <a:off x="850231" y="1672894"/>
            <a:ext cx="10062411" cy="4351338"/>
          </a:xfrm>
        </p:spPr>
        <p:txBody>
          <a:bodyPr>
            <a:normAutofit/>
          </a:bodyPr>
          <a:lstStyle/>
          <a:p>
            <a:pPr marL="0" indent="0">
              <a:buNone/>
            </a:pPr>
            <a:r>
              <a:rPr lang="sv-SE" sz="1800" dirty="0"/>
              <a:t>FNs globala mål är en självklar och viktig del i kommunens arbete och kopplingen mellan de </a:t>
            </a:r>
            <a:br>
              <a:rPr lang="sv-SE" sz="1800" dirty="0"/>
            </a:br>
            <a:r>
              <a:rPr lang="sv-SE" sz="1800" dirty="0"/>
              <a:t>övergripande målen och de globala målen är centrala. </a:t>
            </a:r>
            <a:br>
              <a:rPr lang="sv-SE" sz="1800" dirty="0"/>
            </a:br>
            <a:br>
              <a:rPr lang="sv-SE" sz="200" dirty="0"/>
            </a:br>
            <a:br>
              <a:rPr lang="sv-SE" sz="200" dirty="0"/>
            </a:br>
            <a:br>
              <a:rPr lang="sv-SE" sz="200" dirty="0"/>
            </a:br>
            <a:br>
              <a:rPr lang="sv-SE" sz="200" dirty="0"/>
            </a:br>
            <a:br>
              <a:rPr lang="sv-SE" sz="200" dirty="0"/>
            </a:br>
            <a:br>
              <a:rPr lang="sv-SE" sz="200" dirty="0"/>
            </a:br>
            <a:br>
              <a:rPr lang="sv-SE" sz="200" dirty="0"/>
            </a:br>
            <a:br>
              <a:rPr lang="sv-SE" sz="200" dirty="0"/>
            </a:br>
            <a:br>
              <a:rPr lang="sv-SE" b="1" dirty="0">
                <a:solidFill>
                  <a:schemeClr val="accent2"/>
                </a:solidFill>
              </a:rPr>
            </a:br>
            <a:endParaRPr lang="sv-SE" sz="1800" dirty="0"/>
          </a:p>
        </p:txBody>
      </p:sp>
      <p:pic>
        <p:nvPicPr>
          <p:cNvPr id="7" name="Bildobjekt 6" descr="En bild som visar text, skärmbild, Teckensnitt, Grafik&#10;&#10;Automatiskt genererad beskrivning">
            <a:extLst>
              <a:ext uri="{FF2B5EF4-FFF2-40B4-BE49-F238E27FC236}">
                <a16:creationId xmlns:a16="http://schemas.microsoft.com/office/drawing/2014/main" id="{ED345EA2-E3EB-2768-BBD6-9DCAC7DA6D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02024" y="5105598"/>
            <a:ext cx="1579784" cy="1579784"/>
          </a:xfrm>
          <a:prstGeom prst="rect">
            <a:avLst/>
          </a:prstGeom>
        </p:spPr>
      </p:pic>
      <p:pic>
        <p:nvPicPr>
          <p:cNvPr id="4" name="Picture 4">
            <a:extLst>
              <a:ext uri="{FF2B5EF4-FFF2-40B4-BE49-F238E27FC236}">
                <a16:creationId xmlns:a16="http://schemas.microsoft.com/office/drawing/2014/main" id="{378F387C-4B57-B3C4-DF19-6C1C8B99DD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8570" y="2715074"/>
            <a:ext cx="4930002" cy="2258587"/>
          </a:xfrm>
          <a:prstGeom prst="rect">
            <a:avLst/>
          </a:prstGeom>
          <a:noFill/>
          <a:extLst>
            <a:ext uri="{909E8E84-426E-40DD-AFC4-6F175D3DCCD1}">
              <a14:hiddenFill xmlns:a14="http://schemas.microsoft.com/office/drawing/2010/main">
                <a:solidFill>
                  <a:srgbClr val="FFFFFF"/>
                </a:solidFill>
              </a14:hiddenFill>
            </a:ext>
          </a:extLst>
        </p:spPr>
      </p:pic>
      <p:pic>
        <p:nvPicPr>
          <p:cNvPr id="8" name="Bildobjekt 7">
            <a:extLst>
              <a:ext uri="{FF2B5EF4-FFF2-40B4-BE49-F238E27FC236}">
                <a16:creationId xmlns:a16="http://schemas.microsoft.com/office/drawing/2014/main" id="{9E51E7FA-D3B2-0177-C9F6-F4D220A9D0AD}"/>
              </a:ext>
            </a:extLst>
          </p:cNvPr>
          <p:cNvPicPr>
            <a:picLocks noChangeAspect="1"/>
          </p:cNvPicPr>
          <p:nvPr/>
        </p:nvPicPr>
        <p:blipFill>
          <a:blip r:embed="rId4"/>
          <a:stretch>
            <a:fillRect/>
          </a:stretch>
        </p:blipFill>
        <p:spPr>
          <a:xfrm>
            <a:off x="8949112" y="2467434"/>
            <a:ext cx="1372700" cy="1364901"/>
          </a:xfrm>
          <a:prstGeom prst="rect">
            <a:avLst/>
          </a:prstGeom>
        </p:spPr>
      </p:pic>
    </p:spTree>
    <p:extLst>
      <p:ext uri="{BB962C8B-B14F-4D97-AF65-F5344CB8AC3E}">
        <p14:creationId xmlns:p14="http://schemas.microsoft.com/office/powerpoint/2010/main" val="3634056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799B3A8-EF26-820A-2BA4-E7BA553AE776}"/>
              </a:ext>
            </a:extLst>
          </p:cNvPr>
          <p:cNvSpPr>
            <a:spLocks noGrp="1"/>
          </p:cNvSpPr>
          <p:nvPr>
            <p:ph type="title"/>
          </p:nvPr>
        </p:nvSpPr>
        <p:spPr/>
        <p:txBody>
          <a:bodyPr/>
          <a:lstStyle/>
          <a:p>
            <a:r>
              <a:rPr lang="sv-SE" dirty="0">
                <a:solidFill>
                  <a:srgbClr val="002060"/>
                </a:solidFill>
              </a:rPr>
              <a:t>Finansiella</a:t>
            </a:r>
            <a:r>
              <a:rPr lang="sv-SE" dirty="0">
                <a:solidFill>
                  <a:schemeClr val="accent2"/>
                </a:solidFill>
              </a:rPr>
              <a:t> </a:t>
            </a:r>
            <a:r>
              <a:rPr lang="sv-SE" dirty="0">
                <a:solidFill>
                  <a:srgbClr val="002060"/>
                </a:solidFill>
              </a:rPr>
              <a:t>mål</a:t>
            </a:r>
          </a:p>
        </p:txBody>
      </p:sp>
      <p:pic>
        <p:nvPicPr>
          <p:cNvPr id="4" name="Bildobjekt 3" descr="En bild som visar text, skärmbild, Teckensnitt, Grafik&#10;&#10;Automatiskt genererad beskrivning">
            <a:extLst>
              <a:ext uri="{FF2B5EF4-FFF2-40B4-BE49-F238E27FC236}">
                <a16:creationId xmlns:a16="http://schemas.microsoft.com/office/drawing/2014/main" id="{D8FAD205-FD39-23C5-49BD-BB620E1E83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02024" y="5105598"/>
            <a:ext cx="1579784" cy="1579784"/>
          </a:xfrm>
          <a:prstGeom prst="rect">
            <a:avLst/>
          </a:prstGeom>
        </p:spPr>
      </p:pic>
      <p:sp>
        <p:nvSpPr>
          <p:cNvPr id="7" name="Platshållare för innehåll 2">
            <a:extLst>
              <a:ext uri="{FF2B5EF4-FFF2-40B4-BE49-F238E27FC236}">
                <a16:creationId xmlns:a16="http://schemas.microsoft.com/office/drawing/2014/main" id="{5F50C458-6AF0-83D4-6F3E-AA25D0E80A46}"/>
              </a:ext>
            </a:extLst>
          </p:cNvPr>
          <p:cNvSpPr>
            <a:spLocks noGrp="1"/>
          </p:cNvSpPr>
          <p:nvPr>
            <p:ph idx="1"/>
          </p:nvPr>
        </p:nvSpPr>
        <p:spPr>
          <a:xfrm>
            <a:off x="838200" y="1544152"/>
            <a:ext cx="10515600" cy="4351338"/>
          </a:xfrm>
        </p:spPr>
        <p:txBody>
          <a:bodyPr>
            <a:normAutofit/>
          </a:bodyPr>
          <a:lstStyle/>
          <a:p>
            <a:pPr marL="0" indent="0">
              <a:buNone/>
            </a:pPr>
            <a:r>
              <a:rPr lang="sv-SE" sz="2000" b="1" dirty="0">
                <a:solidFill>
                  <a:srgbClr val="002060"/>
                </a:solidFill>
              </a:rPr>
              <a:t>Årets resultat</a:t>
            </a:r>
            <a:br>
              <a:rPr lang="sv-SE" sz="1400" dirty="0"/>
            </a:br>
            <a:r>
              <a:rPr lang="sv-SE" sz="1800" dirty="0"/>
              <a:t>Årets resultat som andel av skatteintäkter, generella statsbidrag, kommunalekonomisk </a:t>
            </a:r>
            <a:br>
              <a:rPr lang="sv-SE" sz="1800" dirty="0"/>
            </a:br>
            <a:r>
              <a:rPr lang="sv-SE" sz="1800" dirty="0"/>
              <a:t>utjämning och fastighetsavgift ska uppgå till minst 2,5 procent.</a:t>
            </a:r>
            <a:br>
              <a:rPr lang="sv-SE" sz="1800" dirty="0"/>
            </a:br>
            <a:endParaRPr lang="sv-SE" sz="1800" dirty="0"/>
          </a:p>
          <a:p>
            <a:pPr marL="0" indent="0">
              <a:buNone/>
            </a:pPr>
            <a:r>
              <a:rPr lang="sv-SE" sz="2000" b="1" dirty="0">
                <a:solidFill>
                  <a:srgbClr val="002060"/>
                </a:solidFill>
              </a:rPr>
              <a:t>Självfinansiering av investeringar</a:t>
            </a:r>
            <a:br>
              <a:rPr lang="sv-SE" sz="1400" dirty="0"/>
            </a:br>
            <a:r>
              <a:rPr lang="sv-SE" sz="1800" dirty="0"/>
              <a:t>Årets resultat plus av- och nedskrivningar dividerat med årets nettoinvesteringar ska </a:t>
            </a:r>
            <a:br>
              <a:rPr lang="sv-SE" sz="1800" dirty="0"/>
            </a:br>
            <a:r>
              <a:rPr lang="sv-SE" sz="1800" dirty="0"/>
              <a:t>för den skattefinansierade verksamheten över tiden uppgå till minst 100 procent.</a:t>
            </a:r>
            <a:br>
              <a:rPr lang="sv-SE" sz="1800" dirty="0"/>
            </a:br>
            <a:endParaRPr lang="sv-SE" sz="1800" dirty="0"/>
          </a:p>
          <a:p>
            <a:pPr marL="0" indent="0">
              <a:buNone/>
            </a:pPr>
            <a:r>
              <a:rPr lang="sv-SE" sz="2000" b="1" dirty="0">
                <a:solidFill>
                  <a:srgbClr val="002060"/>
                </a:solidFill>
              </a:rPr>
              <a:t>Låneskuld</a:t>
            </a:r>
            <a:br>
              <a:rPr lang="sv-SE" sz="1400" dirty="0"/>
            </a:br>
            <a:r>
              <a:rPr lang="sv-SE" sz="1800" dirty="0" err="1"/>
              <a:t>Låneskuld</a:t>
            </a:r>
            <a:r>
              <a:rPr lang="sv-SE" sz="1800"/>
              <a:t> som andel av skatteintäkter, generella statsbidrag, kommunalekonomisk utjämning och fastighetsavgift ska långsiktigt inte uppgå till mer än 50 procent.</a:t>
            </a:r>
            <a:br>
              <a:rPr lang="sv-SE" sz="1800" dirty="0"/>
            </a:br>
            <a:endParaRPr lang="sv-SE" sz="1800" dirty="0"/>
          </a:p>
          <a:p>
            <a:pPr marL="0" indent="0">
              <a:buNone/>
            </a:pPr>
            <a:r>
              <a:rPr lang="sv-SE" sz="2000" b="1" dirty="0">
                <a:solidFill>
                  <a:srgbClr val="002060"/>
                </a:solidFill>
              </a:rPr>
              <a:t>Soliditet</a:t>
            </a:r>
            <a:br>
              <a:rPr lang="sv-SE" sz="1400" dirty="0"/>
            </a:br>
            <a:r>
              <a:rPr lang="sv-SE" sz="1800" dirty="0"/>
              <a:t>Eget kapital minskat med ansvarsförbindelse för pensionsförpliktelser som </a:t>
            </a:r>
            <a:br>
              <a:rPr lang="sv-SE" sz="1800" dirty="0"/>
            </a:br>
            <a:r>
              <a:rPr lang="sv-SE" sz="1800" dirty="0"/>
              <a:t>andel av totala tillgångar ska trendmässigt öka över tiden.</a:t>
            </a:r>
          </a:p>
          <a:p>
            <a:pPr marL="0" indent="0">
              <a:buNone/>
            </a:pPr>
            <a:endParaRPr lang="sv-SE" sz="1800" dirty="0"/>
          </a:p>
        </p:txBody>
      </p:sp>
    </p:spTree>
    <p:extLst>
      <p:ext uri="{BB962C8B-B14F-4D97-AF65-F5344CB8AC3E}">
        <p14:creationId xmlns:p14="http://schemas.microsoft.com/office/powerpoint/2010/main" val="1859098286"/>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1569</TotalTime>
  <Words>1750</Words>
  <Application>Microsoft Office PowerPoint</Application>
  <PresentationFormat>Bredbild</PresentationFormat>
  <Paragraphs>120</Paragraphs>
  <Slides>38</Slides>
  <Notes>13</Notes>
  <HiddenSlides>0</HiddenSlides>
  <MMClips>0</MMClips>
  <ScaleCrop>false</ScaleCrop>
  <HeadingPairs>
    <vt:vector size="6" baseType="variant">
      <vt:variant>
        <vt:lpstr>Använt teckensnitt</vt:lpstr>
      </vt:variant>
      <vt:variant>
        <vt:i4>3</vt:i4>
      </vt:variant>
      <vt:variant>
        <vt:lpstr>Tema</vt:lpstr>
      </vt:variant>
      <vt:variant>
        <vt:i4>1</vt:i4>
      </vt:variant>
      <vt:variant>
        <vt:lpstr>Bildrubriker</vt:lpstr>
      </vt:variant>
      <vt:variant>
        <vt:i4>38</vt:i4>
      </vt:variant>
    </vt:vector>
  </HeadingPairs>
  <TitlesOfParts>
    <vt:vector size="42" baseType="lpstr">
      <vt:lpstr>Arial</vt:lpstr>
      <vt:lpstr>Calibri</vt:lpstr>
      <vt:lpstr>Calibri Light</vt:lpstr>
      <vt:lpstr>Office-tema</vt:lpstr>
      <vt:lpstr>PowerPoint-presentation</vt:lpstr>
      <vt:lpstr>PowerPoint-presentation</vt:lpstr>
      <vt:lpstr>Vision</vt:lpstr>
      <vt:lpstr>Övergripande mål</vt:lpstr>
      <vt:lpstr>Övergripande mål</vt:lpstr>
      <vt:lpstr>Övergripande mål</vt:lpstr>
      <vt:lpstr>Övergripande mål</vt:lpstr>
      <vt:lpstr>Globala målen</vt:lpstr>
      <vt:lpstr>Finansiella mål</vt:lpstr>
      <vt:lpstr>PowerPoint-presentation</vt:lpstr>
      <vt:lpstr>Befolkningsutveckling</vt:lpstr>
      <vt:lpstr>Utmaningar </vt:lpstr>
      <vt:lpstr>Avstämning finansiella mål</vt:lpstr>
      <vt:lpstr>Avstämning finansiella mål</vt:lpstr>
      <vt:lpstr>Driftbudget 2025-2027</vt:lpstr>
      <vt:lpstr>Skatteintäkter, kommunalekonomisk utjämning och fastighetsavgift</vt:lpstr>
      <vt:lpstr>Verksamhetens nettokostnader</vt:lpstr>
      <vt:lpstr>Kassaflödesbudget</vt:lpstr>
      <vt:lpstr>PowerPoint-presentation</vt:lpstr>
      <vt:lpstr>Anslagna medel att fördela</vt:lpstr>
      <vt:lpstr>Pensioner</vt:lpstr>
      <vt:lpstr>Finansnetto</vt:lpstr>
      <vt:lpstr>Central lönepott</vt:lpstr>
      <vt:lpstr>Andel personalkostnader</vt:lpstr>
      <vt:lpstr>PowerPoint-presentation</vt:lpstr>
      <vt:lpstr>Nämndernas budgetramar</vt:lpstr>
      <vt:lpstr>Nämndernas budgetramar, % av budget</vt:lpstr>
      <vt:lpstr>PowerPoint-presentation</vt:lpstr>
      <vt:lpstr>Investeringsbudget och plan</vt:lpstr>
      <vt:lpstr>Investeringsbudget, skattefinansierad</vt:lpstr>
      <vt:lpstr>Skattefinansierad verksamhet år 2025,  per nämnd</vt:lpstr>
      <vt:lpstr>Investeringsbudget år 2025,  mark- och exploatering</vt:lpstr>
      <vt:lpstr>Investeringsbudget år 2025,  avgiftsfinansierad verksamhet</vt:lpstr>
      <vt:lpstr>PowerPoint-presentation</vt:lpstr>
      <vt:lpstr>Tillkommande budgetanslag</vt:lpstr>
      <vt:lpstr>Uppdrag </vt:lpstr>
      <vt:lpstr>Uppdrag fortsättning </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Tobias Pettersson</dc:creator>
  <cp:lastModifiedBy>Tobias Pettersson</cp:lastModifiedBy>
  <cp:revision>21</cp:revision>
  <cp:lastPrinted>2024-05-27T11:04:54Z</cp:lastPrinted>
  <dcterms:created xsi:type="dcterms:W3CDTF">2023-05-25T08:59:27Z</dcterms:created>
  <dcterms:modified xsi:type="dcterms:W3CDTF">2024-05-27T11:19:55Z</dcterms:modified>
</cp:coreProperties>
</file>