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5" r:id="rId3"/>
    <p:sldId id="257" r:id="rId4"/>
    <p:sldId id="259" r:id="rId5"/>
    <p:sldId id="258" r:id="rId6"/>
    <p:sldId id="260" r:id="rId7"/>
    <p:sldId id="261" r:id="rId8"/>
    <p:sldId id="262" r:id="rId9"/>
    <p:sldId id="263" r:id="rId10"/>
    <p:sldId id="266" r:id="rId11"/>
    <p:sldId id="296" r:id="rId12"/>
    <p:sldId id="264" r:id="rId13"/>
    <p:sldId id="268" r:id="rId14"/>
    <p:sldId id="271" r:id="rId15"/>
    <p:sldId id="299" r:id="rId16"/>
    <p:sldId id="274" r:id="rId17"/>
    <p:sldId id="273" r:id="rId18"/>
    <p:sldId id="272" r:id="rId19"/>
    <p:sldId id="275" r:id="rId20"/>
    <p:sldId id="269" r:id="rId21"/>
    <p:sldId id="277" r:id="rId22"/>
    <p:sldId id="278" r:id="rId23"/>
    <p:sldId id="279" r:id="rId24"/>
    <p:sldId id="280" r:id="rId25"/>
    <p:sldId id="281" r:id="rId26"/>
    <p:sldId id="282" r:id="rId27"/>
    <p:sldId id="276" r:id="rId28"/>
    <p:sldId id="283" r:id="rId29"/>
    <p:sldId id="284" r:id="rId30"/>
    <p:sldId id="285" r:id="rId31"/>
    <p:sldId id="286" r:id="rId32"/>
    <p:sldId id="270" r:id="rId33"/>
    <p:sldId id="298" r:id="rId34"/>
    <p:sldId id="289" r:id="rId35"/>
    <p:sldId id="267" r:id="rId36"/>
    <p:sldId id="292" r:id="rId37"/>
    <p:sldId id="295" r:id="rId38"/>
    <p:sldId id="290" r:id="rId39"/>
    <p:sldId id="293" r:id="rId40"/>
    <p:sldId id="294" r:id="rId41"/>
    <p:sldId id="297" r:id="rId42"/>
  </p:sldIdLst>
  <p:sldSz cx="12192000" cy="6858000"/>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6CD"/>
    <a:srgbClr val="FCEA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2918" autoAdjust="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sv-SE"/>
              <a:t>Finansiellt mål årets resultat</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sv-SE"/>
        </a:p>
      </c:txPr>
    </c:title>
    <c:autoTitleDeleted val="0"/>
    <c:plotArea>
      <c:layout/>
      <c:lineChart>
        <c:grouping val="standard"/>
        <c:varyColors val="0"/>
        <c:ser>
          <c:idx val="0"/>
          <c:order val="0"/>
          <c:tx>
            <c:strRef>
              <c:f>'finansiella mål'!$B$17</c:f>
              <c:strCache>
                <c:ptCount val="1"/>
                <c:pt idx="0">
                  <c:v>Årets resultat</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'finansiella mål'!$C$16:$G$16</c:f>
              <c:numCache>
                <c:formatCode>General</c:formatCode>
                <c:ptCount val="5"/>
                <c:pt idx="0">
                  <c:v>2022</c:v>
                </c:pt>
                <c:pt idx="1">
                  <c:v>2023</c:v>
                </c:pt>
                <c:pt idx="2">
                  <c:v>2024</c:v>
                </c:pt>
                <c:pt idx="3">
                  <c:v>2025</c:v>
                </c:pt>
                <c:pt idx="4">
                  <c:v>2026</c:v>
                </c:pt>
              </c:numCache>
            </c:numRef>
          </c:cat>
          <c:val>
            <c:numRef>
              <c:f>'finansiella mål'!$C$17:$G$17</c:f>
              <c:numCache>
                <c:formatCode>0.0%</c:formatCode>
                <c:ptCount val="5"/>
                <c:pt idx="0">
                  <c:v>5.8000000000000003E-2</c:v>
                </c:pt>
                <c:pt idx="1">
                  <c:v>1.7000000000000001E-2</c:v>
                </c:pt>
                <c:pt idx="2">
                  <c:v>2E-3</c:v>
                </c:pt>
                <c:pt idx="3">
                  <c:v>2.9000000000000001E-2</c:v>
                </c:pt>
                <c:pt idx="4">
                  <c:v>0.03</c:v>
                </c:pt>
              </c:numCache>
            </c:numRef>
          </c:val>
          <c:smooth val="0"/>
          <c:extLst>
            <c:ext xmlns:c16="http://schemas.microsoft.com/office/drawing/2014/chart" uri="{C3380CC4-5D6E-409C-BE32-E72D297353CC}">
              <c16:uniqueId val="{00000000-791D-45D1-8386-DE2A0E9F21E6}"/>
            </c:ext>
          </c:extLst>
        </c:ser>
        <c:ser>
          <c:idx val="1"/>
          <c:order val="1"/>
          <c:tx>
            <c:strRef>
              <c:f>'finansiella mål'!$B$18</c:f>
              <c:strCache>
                <c:ptCount val="1"/>
                <c:pt idx="0">
                  <c:v>Målnivå minst 2,5%</c:v>
                </c:pt>
              </c:strCache>
            </c:strRef>
          </c:tx>
          <c:spPr>
            <a:ln w="22225" cap="rnd" cmpd="sng" algn="ctr">
              <a:solidFill>
                <a:schemeClr val="accent2"/>
              </a:solidFill>
              <a:round/>
            </a:ln>
            <a:effectLst/>
          </c:spPr>
          <c:marker>
            <c:symbol val="none"/>
          </c:marker>
          <c:cat>
            <c:numRef>
              <c:f>'finansiella mål'!$C$16:$G$16</c:f>
              <c:numCache>
                <c:formatCode>General</c:formatCode>
                <c:ptCount val="5"/>
                <c:pt idx="0">
                  <c:v>2022</c:v>
                </c:pt>
                <c:pt idx="1">
                  <c:v>2023</c:v>
                </c:pt>
                <c:pt idx="2">
                  <c:v>2024</c:v>
                </c:pt>
                <c:pt idx="3">
                  <c:v>2025</c:v>
                </c:pt>
                <c:pt idx="4">
                  <c:v>2026</c:v>
                </c:pt>
              </c:numCache>
            </c:numRef>
          </c:cat>
          <c:val>
            <c:numRef>
              <c:f>'finansiella mål'!$C$18:$G$18</c:f>
              <c:numCache>
                <c:formatCode>0.0%</c:formatCode>
                <c:ptCount val="5"/>
                <c:pt idx="0">
                  <c:v>2.5000000000000001E-2</c:v>
                </c:pt>
                <c:pt idx="1">
                  <c:v>2.5000000000000001E-2</c:v>
                </c:pt>
                <c:pt idx="2">
                  <c:v>2.5000000000000001E-2</c:v>
                </c:pt>
                <c:pt idx="3">
                  <c:v>2.5000000000000001E-2</c:v>
                </c:pt>
                <c:pt idx="4">
                  <c:v>2.5000000000000001E-2</c:v>
                </c:pt>
              </c:numCache>
            </c:numRef>
          </c:val>
          <c:smooth val="0"/>
          <c:extLst>
            <c:ext xmlns:c16="http://schemas.microsoft.com/office/drawing/2014/chart" uri="{C3380CC4-5D6E-409C-BE32-E72D297353CC}">
              <c16:uniqueId val="{00000001-791D-45D1-8386-DE2A0E9F21E6}"/>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83136504"/>
        <c:axId val="683128584"/>
      </c:lineChart>
      <c:catAx>
        <c:axId val="68313650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683128584"/>
        <c:crosses val="autoZero"/>
        <c:auto val="1"/>
        <c:lblAlgn val="ctr"/>
        <c:lblOffset val="100"/>
        <c:noMultiLvlLbl val="0"/>
      </c:catAx>
      <c:valAx>
        <c:axId val="683128584"/>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683136504"/>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sv-SE"/>
              <a:t>Finansiellt mål skattefinansierade investeringar</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sv-SE"/>
        </a:p>
      </c:txPr>
    </c:title>
    <c:autoTitleDeleted val="0"/>
    <c:plotArea>
      <c:layout/>
      <c:lineChart>
        <c:grouping val="standard"/>
        <c:varyColors val="0"/>
        <c:ser>
          <c:idx val="0"/>
          <c:order val="0"/>
          <c:tx>
            <c:strRef>
              <c:f>'finansiella mål'!$B$24</c:f>
              <c:strCache>
                <c:ptCount val="1"/>
                <c:pt idx="0">
                  <c:v>Självfinansieringsgrad</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'finansiella mål'!$C$23:$G$23</c:f>
              <c:numCache>
                <c:formatCode>General</c:formatCode>
                <c:ptCount val="5"/>
                <c:pt idx="0">
                  <c:v>2022</c:v>
                </c:pt>
                <c:pt idx="1">
                  <c:v>2023</c:v>
                </c:pt>
                <c:pt idx="2">
                  <c:v>2024</c:v>
                </c:pt>
                <c:pt idx="3">
                  <c:v>2025</c:v>
                </c:pt>
                <c:pt idx="4">
                  <c:v>2026</c:v>
                </c:pt>
              </c:numCache>
            </c:numRef>
          </c:cat>
          <c:val>
            <c:numRef>
              <c:f>'finansiella mål'!$C$24:$G$24</c:f>
              <c:numCache>
                <c:formatCode>0%</c:formatCode>
                <c:ptCount val="5"/>
                <c:pt idx="0">
                  <c:v>0.82</c:v>
                </c:pt>
                <c:pt idx="1">
                  <c:v>0.27</c:v>
                </c:pt>
                <c:pt idx="2">
                  <c:v>0.3</c:v>
                </c:pt>
                <c:pt idx="3">
                  <c:v>0.79</c:v>
                </c:pt>
                <c:pt idx="4">
                  <c:v>1.41</c:v>
                </c:pt>
              </c:numCache>
            </c:numRef>
          </c:val>
          <c:smooth val="0"/>
          <c:extLst>
            <c:ext xmlns:c16="http://schemas.microsoft.com/office/drawing/2014/chart" uri="{C3380CC4-5D6E-409C-BE32-E72D297353CC}">
              <c16:uniqueId val="{00000000-27B7-46E3-958C-CA829CC0A902}"/>
            </c:ext>
          </c:extLst>
        </c:ser>
        <c:ser>
          <c:idx val="1"/>
          <c:order val="1"/>
          <c:tx>
            <c:strRef>
              <c:f>'finansiella mål'!$B$25</c:f>
              <c:strCache>
                <c:ptCount val="1"/>
                <c:pt idx="0">
                  <c:v>Målnivå minst 100%</c:v>
                </c:pt>
              </c:strCache>
            </c:strRef>
          </c:tx>
          <c:spPr>
            <a:ln w="22225" cap="rnd" cmpd="sng" algn="ctr">
              <a:solidFill>
                <a:schemeClr val="accent2"/>
              </a:solidFill>
              <a:round/>
            </a:ln>
            <a:effectLst/>
          </c:spPr>
          <c:marker>
            <c:symbol val="none"/>
          </c:marker>
          <c:cat>
            <c:numRef>
              <c:f>'finansiella mål'!$C$23:$G$23</c:f>
              <c:numCache>
                <c:formatCode>General</c:formatCode>
                <c:ptCount val="5"/>
                <c:pt idx="0">
                  <c:v>2022</c:v>
                </c:pt>
                <c:pt idx="1">
                  <c:v>2023</c:v>
                </c:pt>
                <c:pt idx="2">
                  <c:v>2024</c:v>
                </c:pt>
                <c:pt idx="3">
                  <c:v>2025</c:v>
                </c:pt>
                <c:pt idx="4">
                  <c:v>2026</c:v>
                </c:pt>
              </c:numCache>
            </c:numRef>
          </c:cat>
          <c:val>
            <c:numRef>
              <c:f>'finansiella mål'!$C$25:$G$25</c:f>
              <c:numCache>
                <c:formatCode>0%</c:formatCode>
                <c:ptCount val="5"/>
                <c:pt idx="0">
                  <c:v>1</c:v>
                </c:pt>
                <c:pt idx="1">
                  <c:v>1</c:v>
                </c:pt>
                <c:pt idx="2">
                  <c:v>1</c:v>
                </c:pt>
                <c:pt idx="3">
                  <c:v>1</c:v>
                </c:pt>
                <c:pt idx="4">
                  <c:v>1</c:v>
                </c:pt>
              </c:numCache>
            </c:numRef>
          </c:val>
          <c:smooth val="0"/>
          <c:extLst>
            <c:ext xmlns:c16="http://schemas.microsoft.com/office/drawing/2014/chart" uri="{C3380CC4-5D6E-409C-BE32-E72D297353CC}">
              <c16:uniqueId val="{00000001-27B7-46E3-958C-CA829CC0A90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87962040"/>
        <c:axId val="683131104"/>
      </c:lineChart>
      <c:catAx>
        <c:axId val="68796204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683131104"/>
        <c:crosses val="autoZero"/>
        <c:auto val="1"/>
        <c:lblAlgn val="ctr"/>
        <c:lblOffset val="100"/>
        <c:noMultiLvlLbl val="0"/>
      </c:catAx>
      <c:valAx>
        <c:axId val="6831311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687962040"/>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sv-SE"/>
              <a:t>Finansiellt mål låneskuld</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sv-SE"/>
        </a:p>
      </c:txPr>
    </c:title>
    <c:autoTitleDeleted val="0"/>
    <c:plotArea>
      <c:layout/>
      <c:lineChart>
        <c:grouping val="standard"/>
        <c:varyColors val="0"/>
        <c:ser>
          <c:idx val="0"/>
          <c:order val="0"/>
          <c:tx>
            <c:strRef>
              <c:f>'finansiella mål'!$B$39</c:f>
              <c:strCache>
                <c:ptCount val="1"/>
                <c:pt idx="0">
                  <c:v>Andel låneskuld</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'finansiella mål'!$C$38:$G$38</c:f>
              <c:numCache>
                <c:formatCode>General</c:formatCode>
                <c:ptCount val="5"/>
                <c:pt idx="0">
                  <c:v>2022</c:v>
                </c:pt>
                <c:pt idx="1">
                  <c:v>2023</c:v>
                </c:pt>
                <c:pt idx="2">
                  <c:v>2024</c:v>
                </c:pt>
                <c:pt idx="3">
                  <c:v>2025</c:v>
                </c:pt>
                <c:pt idx="4">
                  <c:v>2026</c:v>
                </c:pt>
              </c:numCache>
            </c:numRef>
          </c:cat>
          <c:val>
            <c:numRef>
              <c:f>'finansiella mål'!$C$39:$G$39</c:f>
              <c:numCache>
                <c:formatCode>0%</c:formatCode>
                <c:ptCount val="5"/>
                <c:pt idx="0">
                  <c:v>0.23</c:v>
                </c:pt>
                <c:pt idx="1">
                  <c:v>0.43</c:v>
                </c:pt>
                <c:pt idx="2">
                  <c:v>0.56999999999999995</c:v>
                </c:pt>
                <c:pt idx="3">
                  <c:v>0.59</c:v>
                </c:pt>
                <c:pt idx="4">
                  <c:v>0.57999999999999996</c:v>
                </c:pt>
              </c:numCache>
            </c:numRef>
          </c:val>
          <c:smooth val="0"/>
          <c:extLst>
            <c:ext xmlns:c16="http://schemas.microsoft.com/office/drawing/2014/chart" uri="{C3380CC4-5D6E-409C-BE32-E72D297353CC}">
              <c16:uniqueId val="{00000000-8024-49EB-95F1-2D511054949D}"/>
            </c:ext>
          </c:extLst>
        </c:ser>
        <c:ser>
          <c:idx val="1"/>
          <c:order val="1"/>
          <c:tx>
            <c:strRef>
              <c:f>'finansiella mål'!$B$40</c:f>
              <c:strCache>
                <c:ptCount val="1"/>
                <c:pt idx="0">
                  <c:v>Målnivå max 50%</c:v>
                </c:pt>
              </c:strCache>
            </c:strRef>
          </c:tx>
          <c:spPr>
            <a:ln w="22225" cap="rnd" cmpd="sng" algn="ctr">
              <a:solidFill>
                <a:schemeClr val="accent2"/>
              </a:solidFill>
              <a:round/>
            </a:ln>
            <a:effectLst/>
          </c:spPr>
          <c:marker>
            <c:symbol val="none"/>
          </c:marker>
          <c:cat>
            <c:numRef>
              <c:f>'finansiella mål'!$C$38:$G$38</c:f>
              <c:numCache>
                <c:formatCode>General</c:formatCode>
                <c:ptCount val="5"/>
                <c:pt idx="0">
                  <c:v>2022</c:v>
                </c:pt>
                <c:pt idx="1">
                  <c:v>2023</c:v>
                </c:pt>
                <c:pt idx="2">
                  <c:v>2024</c:v>
                </c:pt>
                <c:pt idx="3">
                  <c:v>2025</c:v>
                </c:pt>
                <c:pt idx="4">
                  <c:v>2026</c:v>
                </c:pt>
              </c:numCache>
            </c:numRef>
          </c:cat>
          <c:val>
            <c:numRef>
              <c:f>'finansiella mål'!$C$40:$G$40</c:f>
              <c:numCache>
                <c:formatCode>0%</c:formatCode>
                <c:ptCount val="5"/>
                <c:pt idx="0">
                  <c:v>0.5</c:v>
                </c:pt>
                <c:pt idx="1">
                  <c:v>0.5</c:v>
                </c:pt>
                <c:pt idx="2">
                  <c:v>0.5</c:v>
                </c:pt>
                <c:pt idx="3">
                  <c:v>0.5</c:v>
                </c:pt>
                <c:pt idx="4">
                  <c:v>0.5</c:v>
                </c:pt>
              </c:numCache>
            </c:numRef>
          </c:val>
          <c:smooth val="0"/>
          <c:extLst>
            <c:ext xmlns:c16="http://schemas.microsoft.com/office/drawing/2014/chart" uri="{C3380CC4-5D6E-409C-BE32-E72D297353CC}">
              <c16:uniqueId val="{00000001-8024-49EB-95F1-2D511054949D}"/>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66860328"/>
        <c:axId val="566860688"/>
      </c:lineChart>
      <c:catAx>
        <c:axId val="56686032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566860688"/>
        <c:crosses val="autoZero"/>
        <c:auto val="1"/>
        <c:lblAlgn val="ctr"/>
        <c:lblOffset val="100"/>
        <c:noMultiLvlLbl val="0"/>
      </c:catAx>
      <c:valAx>
        <c:axId val="56686068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56686032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sv-SE"/>
              <a:t>Finansiellt mål soliditet</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sv-SE"/>
        </a:p>
      </c:txPr>
    </c:title>
    <c:autoTitleDeleted val="0"/>
    <c:plotArea>
      <c:layout/>
      <c:lineChart>
        <c:grouping val="standard"/>
        <c:varyColors val="0"/>
        <c:ser>
          <c:idx val="0"/>
          <c:order val="0"/>
          <c:tx>
            <c:strRef>
              <c:f>'finansiella mål'!$B$54</c:f>
              <c:strCache>
                <c:ptCount val="1"/>
                <c:pt idx="0">
                  <c:v>Trendmässig ökning</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'finansiella mål'!$C$53:$G$53</c:f>
              <c:numCache>
                <c:formatCode>General</c:formatCode>
                <c:ptCount val="5"/>
                <c:pt idx="0">
                  <c:v>2022</c:v>
                </c:pt>
                <c:pt idx="1">
                  <c:v>2023</c:v>
                </c:pt>
                <c:pt idx="2">
                  <c:v>2024</c:v>
                </c:pt>
                <c:pt idx="3">
                  <c:v>2025</c:v>
                </c:pt>
                <c:pt idx="4">
                  <c:v>2026</c:v>
                </c:pt>
              </c:numCache>
            </c:numRef>
          </c:cat>
          <c:val>
            <c:numRef>
              <c:f>'finansiella mål'!$C$54:$G$54</c:f>
              <c:numCache>
                <c:formatCode>0%</c:formatCode>
                <c:ptCount val="5"/>
                <c:pt idx="0">
                  <c:v>0.4</c:v>
                </c:pt>
                <c:pt idx="1">
                  <c:v>0.38</c:v>
                </c:pt>
                <c:pt idx="2">
                  <c:v>0.33</c:v>
                </c:pt>
                <c:pt idx="3">
                  <c:v>0.34</c:v>
                </c:pt>
                <c:pt idx="4">
                  <c:v>0.34</c:v>
                </c:pt>
              </c:numCache>
            </c:numRef>
          </c:val>
          <c:smooth val="0"/>
          <c:extLst>
            <c:ext xmlns:c16="http://schemas.microsoft.com/office/drawing/2014/chart" uri="{C3380CC4-5D6E-409C-BE32-E72D297353CC}">
              <c16:uniqueId val="{00000000-1A3E-450C-9957-394BF2E76A3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683495680"/>
        <c:axId val="683496400"/>
      </c:lineChart>
      <c:catAx>
        <c:axId val="68349568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683496400"/>
        <c:crosses val="autoZero"/>
        <c:auto val="1"/>
        <c:lblAlgn val="ctr"/>
        <c:lblOffset val="100"/>
        <c:noMultiLvlLbl val="0"/>
      </c:catAx>
      <c:valAx>
        <c:axId val="6834964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sv-SE"/>
          </a:p>
        </c:txPr>
        <c:crossAx val="68349568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6D44-4D8B-BD14-B12CBFBC0765}"/>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6D44-4D8B-BD14-B12CBFBC0765}"/>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22294444444444445"/>
                      <c:h val="0.16645851560221639"/>
                    </c:manualLayout>
                  </c15:layout>
                </c:ext>
                <c:ext xmlns:c16="http://schemas.microsoft.com/office/drawing/2014/chart" uri="{C3380CC4-5D6E-409C-BE32-E72D297353CC}">
                  <c16:uniqueId val="{00000001-6D44-4D8B-BD14-B12CBFBC0765}"/>
                </c:ext>
              </c:extLst>
            </c:dLbl>
            <c:dLbl>
              <c:idx val="1"/>
              <c:layout>
                <c:manualLayout>
                  <c:x val="0.19139326334208223"/>
                  <c:y val="0.1801027996500437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D44-4D8B-BD14-B12CBFBC076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dk1">
                        <a:lumMod val="75000"/>
                        <a:lumOff val="25000"/>
                      </a:schemeClr>
                    </a:solidFill>
                    <a:latin typeface="+mn-lt"/>
                    <a:ea typeface="+mn-ea"/>
                    <a:cs typeface="+mn-cs"/>
                  </a:defRPr>
                </a:pPr>
                <a:endParaRPr lang="sv-SE"/>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'andel personalkostnader'!$B$17:$B$18</c:f>
              <c:strCache>
                <c:ptCount val="2"/>
                <c:pt idx="0">
                  <c:v>Personalkostnader</c:v>
                </c:pt>
                <c:pt idx="1">
                  <c:v>Övriga kostnader</c:v>
                </c:pt>
              </c:strCache>
            </c:strRef>
          </c:cat>
          <c:val>
            <c:numRef>
              <c:f>'andel personalkostnader'!$C$17:$C$18</c:f>
              <c:numCache>
                <c:formatCode>0%</c:formatCode>
                <c:ptCount val="2"/>
                <c:pt idx="0">
                  <c:v>0.67947639161885487</c:v>
                </c:pt>
                <c:pt idx="1">
                  <c:v>0.32052360838114513</c:v>
                </c:pt>
              </c:numCache>
            </c:numRef>
          </c:val>
          <c:extLst>
            <c:ext xmlns:c16="http://schemas.microsoft.com/office/drawing/2014/chart" uri="{C3380CC4-5D6E-409C-BE32-E72D297353CC}">
              <c16:uniqueId val="{00000004-6D44-4D8B-BD14-B12CBFBC0765}"/>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r"/>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gradFill>
                <a:gsLst>
                  <a:gs pos="100000">
                    <a:schemeClr val="accent5">
                      <a:shade val="50000"/>
                      <a:lumMod val="60000"/>
                      <a:lumOff val="40000"/>
                    </a:schemeClr>
                  </a:gs>
                  <a:gs pos="0">
                    <a:schemeClr val="accent5">
                      <a:shade val="50000"/>
                    </a:schemeClr>
                  </a:gs>
                </a:gsLst>
                <a:lin ang="5400000" scaled="0"/>
              </a:gradFill>
              <a:ln w="19050">
                <a:solidFill>
                  <a:schemeClr val="lt1"/>
                </a:solidFill>
              </a:ln>
              <a:effectLst/>
            </c:spPr>
            <c:extLst>
              <c:ext xmlns:c16="http://schemas.microsoft.com/office/drawing/2014/chart" uri="{C3380CC4-5D6E-409C-BE32-E72D297353CC}">
                <c16:uniqueId val="{00000001-2689-4A5C-BF4B-307BDDEAF691}"/>
              </c:ext>
            </c:extLst>
          </c:dPt>
          <c:dPt>
            <c:idx val="1"/>
            <c:bubble3D val="0"/>
            <c:spPr>
              <a:gradFill>
                <a:gsLst>
                  <a:gs pos="100000">
                    <a:schemeClr val="accent5">
                      <a:shade val="70000"/>
                      <a:lumMod val="60000"/>
                      <a:lumOff val="40000"/>
                    </a:schemeClr>
                  </a:gs>
                  <a:gs pos="0">
                    <a:schemeClr val="accent5">
                      <a:shade val="70000"/>
                    </a:schemeClr>
                  </a:gs>
                </a:gsLst>
                <a:lin ang="5400000" scaled="0"/>
              </a:gradFill>
              <a:ln w="19050">
                <a:solidFill>
                  <a:schemeClr val="lt1"/>
                </a:solidFill>
              </a:ln>
              <a:effectLst/>
            </c:spPr>
            <c:extLst>
              <c:ext xmlns:c16="http://schemas.microsoft.com/office/drawing/2014/chart" uri="{C3380CC4-5D6E-409C-BE32-E72D297353CC}">
                <c16:uniqueId val="{00000003-2689-4A5C-BF4B-307BDDEAF691}"/>
              </c:ext>
            </c:extLst>
          </c:dPt>
          <c:dPt>
            <c:idx val="2"/>
            <c:bubble3D val="0"/>
            <c:spPr>
              <a:gradFill>
                <a:gsLst>
                  <a:gs pos="100000">
                    <a:schemeClr val="accent5">
                      <a:shade val="90000"/>
                      <a:lumMod val="60000"/>
                      <a:lumOff val="40000"/>
                    </a:schemeClr>
                  </a:gs>
                  <a:gs pos="0">
                    <a:schemeClr val="accent5">
                      <a:shade val="90000"/>
                    </a:schemeClr>
                  </a:gs>
                </a:gsLst>
                <a:lin ang="5400000" scaled="0"/>
              </a:gradFill>
              <a:ln w="19050">
                <a:solidFill>
                  <a:schemeClr val="lt1"/>
                </a:solidFill>
              </a:ln>
              <a:effectLst/>
            </c:spPr>
            <c:extLst>
              <c:ext xmlns:c16="http://schemas.microsoft.com/office/drawing/2014/chart" uri="{C3380CC4-5D6E-409C-BE32-E72D297353CC}">
                <c16:uniqueId val="{00000005-2689-4A5C-BF4B-307BDDEAF691}"/>
              </c:ext>
            </c:extLst>
          </c:dPt>
          <c:dPt>
            <c:idx val="3"/>
            <c:bubble3D val="0"/>
            <c:spPr>
              <a:gradFill>
                <a:gsLst>
                  <a:gs pos="100000">
                    <a:schemeClr val="accent5">
                      <a:tint val="90000"/>
                      <a:lumMod val="60000"/>
                      <a:lumOff val="40000"/>
                    </a:schemeClr>
                  </a:gs>
                  <a:gs pos="0">
                    <a:schemeClr val="accent5">
                      <a:tint val="90000"/>
                    </a:schemeClr>
                  </a:gs>
                </a:gsLst>
                <a:lin ang="5400000" scaled="0"/>
              </a:gradFill>
              <a:ln w="19050">
                <a:solidFill>
                  <a:schemeClr val="lt1"/>
                </a:solidFill>
              </a:ln>
              <a:effectLst/>
            </c:spPr>
            <c:extLst>
              <c:ext xmlns:c16="http://schemas.microsoft.com/office/drawing/2014/chart" uri="{C3380CC4-5D6E-409C-BE32-E72D297353CC}">
                <c16:uniqueId val="{00000007-2689-4A5C-BF4B-307BDDEAF691}"/>
              </c:ext>
            </c:extLst>
          </c:dPt>
          <c:dPt>
            <c:idx val="4"/>
            <c:bubble3D val="0"/>
            <c:spPr>
              <a:gradFill>
                <a:gsLst>
                  <a:gs pos="100000">
                    <a:schemeClr val="accent5">
                      <a:tint val="70000"/>
                      <a:lumMod val="60000"/>
                      <a:lumOff val="40000"/>
                    </a:schemeClr>
                  </a:gs>
                  <a:gs pos="0">
                    <a:schemeClr val="accent5">
                      <a:tint val="70000"/>
                    </a:schemeClr>
                  </a:gs>
                </a:gsLst>
                <a:lin ang="5400000" scaled="0"/>
              </a:gradFill>
              <a:ln w="19050">
                <a:solidFill>
                  <a:schemeClr val="lt1"/>
                </a:solidFill>
              </a:ln>
              <a:effectLst/>
            </c:spPr>
            <c:extLst>
              <c:ext xmlns:c16="http://schemas.microsoft.com/office/drawing/2014/chart" uri="{C3380CC4-5D6E-409C-BE32-E72D297353CC}">
                <c16:uniqueId val="{00000009-2689-4A5C-BF4B-307BDDEAF691}"/>
              </c:ext>
            </c:extLst>
          </c:dPt>
          <c:dPt>
            <c:idx val="5"/>
            <c:bubble3D val="0"/>
            <c:spPr>
              <a:gradFill>
                <a:gsLst>
                  <a:gs pos="100000">
                    <a:schemeClr val="accent5">
                      <a:tint val="50000"/>
                      <a:lumMod val="60000"/>
                      <a:lumOff val="40000"/>
                    </a:schemeClr>
                  </a:gs>
                  <a:gs pos="0">
                    <a:schemeClr val="accent5">
                      <a:tint val="50000"/>
                    </a:schemeClr>
                  </a:gs>
                </a:gsLst>
                <a:lin ang="5400000" scaled="0"/>
              </a:gradFill>
              <a:ln w="19050">
                <a:solidFill>
                  <a:schemeClr val="lt1"/>
                </a:solidFill>
              </a:ln>
              <a:effectLst/>
            </c:spPr>
            <c:extLst>
              <c:ext xmlns:c16="http://schemas.microsoft.com/office/drawing/2014/chart" uri="{C3380CC4-5D6E-409C-BE32-E72D297353CC}">
                <c16:uniqueId val="{0000000B-2689-4A5C-BF4B-307BDDEAF691}"/>
              </c:ext>
            </c:extLst>
          </c:dPt>
          <c:dLbls>
            <c:dLbl>
              <c:idx val="3"/>
              <c:layout>
                <c:manualLayout>
                  <c:x val="1.7145046903949746E-2"/>
                  <c:y val="4.620332372886289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689-4A5C-BF4B-307BDDEAF69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sv-SE"/>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'nämnder andel budget'!$B$17:$B$22</c:f>
              <c:strCache>
                <c:ptCount val="6"/>
                <c:pt idx="0">
                  <c:v>Barn- och utbildningsnämnd </c:v>
                </c:pt>
                <c:pt idx="1">
                  <c:v>Omsorgsnämnd </c:v>
                </c:pt>
                <c:pt idx="2">
                  <c:v>Medborgarnämnd </c:v>
                </c:pt>
                <c:pt idx="3">
                  <c:v>Teknik- och fritidsnämnd</c:v>
                </c:pt>
                <c:pt idx="4">
                  <c:v>Kommunstyrelse - Klf </c:v>
                </c:pt>
                <c:pt idx="5">
                  <c:v>Övriga</c:v>
                </c:pt>
              </c:strCache>
            </c:strRef>
          </c:cat>
          <c:val>
            <c:numRef>
              <c:f>'nämnder andel budget'!$C$17:$C$22</c:f>
              <c:numCache>
                <c:formatCode>0%</c:formatCode>
                <c:ptCount val="6"/>
                <c:pt idx="0">
                  <c:v>0.4383585238717787</c:v>
                </c:pt>
                <c:pt idx="1">
                  <c:v>0.31050651115269434</c:v>
                </c:pt>
                <c:pt idx="2">
                  <c:v>7.3377551452391776E-2</c:v>
                </c:pt>
                <c:pt idx="3">
                  <c:v>5.0736725779291988E-2</c:v>
                </c:pt>
                <c:pt idx="4">
                  <c:v>4.6747200430709297E-2</c:v>
                </c:pt>
                <c:pt idx="5">
                  <c:v>8.0273487313133884E-2</c:v>
                </c:pt>
              </c:numCache>
            </c:numRef>
          </c:val>
          <c:extLst>
            <c:ext xmlns:c16="http://schemas.microsoft.com/office/drawing/2014/chart" uri="{C3380CC4-5D6E-409C-BE32-E72D297353CC}">
              <c16:uniqueId val="{0000000C-2689-4A5C-BF4B-307BDDEAF691}"/>
            </c:ext>
          </c:extLst>
        </c:ser>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B071BCDB-5FF6-4F0B-AE44-F313FFFCE961}" type="datetimeFigureOut">
              <a:rPr lang="sv-SE" smtClean="0"/>
              <a:t>2023-06-07</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E7A7DE1D-71BD-43E7-90AD-12F2BF3F08DA}" type="slidenum">
              <a:rPr lang="sv-SE" smtClean="0"/>
              <a:t>‹#›</a:t>
            </a:fld>
            <a:endParaRPr lang="sv-SE"/>
          </a:p>
        </p:txBody>
      </p:sp>
    </p:spTree>
    <p:extLst>
      <p:ext uri="{BB962C8B-B14F-4D97-AF65-F5344CB8AC3E}">
        <p14:creationId xmlns:p14="http://schemas.microsoft.com/office/powerpoint/2010/main" val="1236587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a:t>
            </a:fld>
            <a:endParaRPr lang="sv-SE"/>
          </a:p>
        </p:txBody>
      </p:sp>
    </p:spTree>
    <p:extLst>
      <p:ext uri="{BB962C8B-B14F-4D97-AF65-F5344CB8AC3E}">
        <p14:creationId xmlns:p14="http://schemas.microsoft.com/office/powerpoint/2010/main" val="3399432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10</a:t>
            </a:fld>
            <a:endParaRPr lang="sv-SE"/>
          </a:p>
        </p:txBody>
      </p:sp>
    </p:spTree>
    <p:extLst>
      <p:ext uri="{BB962C8B-B14F-4D97-AF65-F5344CB8AC3E}">
        <p14:creationId xmlns:p14="http://schemas.microsoft.com/office/powerpoint/2010/main" val="314092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E7A7DE1D-71BD-43E7-90AD-12F2BF3F08DA}" type="slidenum">
              <a:rPr lang="sv-SE" smtClean="0"/>
              <a:t>11</a:t>
            </a:fld>
            <a:endParaRPr lang="sv-SE"/>
          </a:p>
        </p:txBody>
      </p:sp>
    </p:spTree>
    <p:extLst>
      <p:ext uri="{BB962C8B-B14F-4D97-AF65-F5344CB8AC3E}">
        <p14:creationId xmlns:p14="http://schemas.microsoft.com/office/powerpoint/2010/main" val="230132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12</a:t>
            </a:fld>
            <a:endParaRPr lang="sv-SE"/>
          </a:p>
        </p:txBody>
      </p:sp>
    </p:spTree>
    <p:extLst>
      <p:ext uri="{BB962C8B-B14F-4D97-AF65-F5344CB8AC3E}">
        <p14:creationId xmlns:p14="http://schemas.microsoft.com/office/powerpoint/2010/main" val="283787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ts val="1200"/>
              </a:lnSpc>
              <a:spcAft>
                <a:spcPts val="600"/>
              </a:spcAft>
            </a:pPr>
            <a:r>
              <a:rPr lang="sv-SE" sz="1200" dirty="0">
                <a:solidFill>
                  <a:srgbClr val="000000"/>
                </a:solidFill>
                <a:latin typeface="Arial" panose="020B0604020202020204" pitchFamily="34" charset="0"/>
                <a:ea typeface="Arial" panose="020B0604020202020204" pitchFamily="34" charset="0"/>
                <a:cs typeface="Times New Roman" panose="02020603050405020304" pitchFamily="18" charset="0"/>
              </a:rPr>
              <a:t>K</a:t>
            </a:r>
            <a:r>
              <a:rPr lang="sv-S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ommun har haft en </a:t>
            </a:r>
            <a:r>
              <a:rPr lang="sv-SE"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stadig befolkningsutveckling </a:t>
            </a:r>
            <a:r>
              <a:rPr lang="sv-SE"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 senaste åren, år 2010 var befolkningen 32 833 personer och sedan dess har kommunen i genomsnitt vuxit med knappt 150 personer per år. </a:t>
            </a:r>
          </a:p>
          <a:p>
            <a:pPr>
              <a:lnSpc>
                <a:spcPts val="1200"/>
              </a:lnSpc>
              <a:spcAft>
                <a:spcPts val="600"/>
              </a:spcAft>
            </a:pPr>
            <a:r>
              <a:rPr lang="sv-SE" sz="1200" dirty="0">
                <a:effectLst/>
                <a:latin typeface="Arial" panose="020B0604020202020204" pitchFamily="34" charset="0"/>
                <a:ea typeface="Arial" panose="020B0604020202020204" pitchFamily="34" charset="0"/>
                <a:cs typeface="Times New Roman" panose="02020603050405020304" pitchFamily="18" charset="0"/>
              </a:rPr>
              <a:t>Sista december </a:t>
            </a:r>
            <a:r>
              <a:rPr lang="sv-SE" sz="1200" b="1" dirty="0">
                <a:effectLst/>
                <a:latin typeface="Arial" panose="020B0604020202020204" pitchFamily="34" charset="0"/>
                <a:ea typeface="Arial" panose="020B0604020202020204" pitchFamily="34" charset="0"/>
                <a:cs typeface="Times New Roman" panose="02020603050405020304" pitchFamily="18" charset="0"/>
              </a:rPr>
              <a:t>2022 hade Värnamo 34 692 invånare</a:t>
            </a:r>
            <a:r>
              <a:rPr lang="sv-SE" sz="1200" dirty="0">
                <a:effectLst/>
                <a:latin typeface="Arial" panose="020B0604020202020204" pitchFamily="34" charset="0"/>
                <a:ea typeface="Arial" panose="020B0604020202020204" pitchFamily="34" charset="0"/>
                <a:cs typeface="Times New Roman" panose="02020603050405020304" pitchFamily="18" charset="0"/>
              </a:rPr>
              <a:t>. Det innebär att Värnamo kommuns </a:t>
            </a:r>
            <a:r>
              <a:rPr lang="sv-SE" sz="1200" b="1" dirty="0">
                <a:effectLst/>
                <a:latin typeface="Arial" panose="020B0604020202020204" pitchFamily="34" charset="0"/>
                <a:ea typeface="Arial" panose="020B0604020202020204" pitchFamily="34" charset="0"/>
                <a:cs typeface="Times New Roman" panose="02020603050405020304" pitchFamily="18" charset="0"/>
              </a:rPr>
              <a:t>befolkning ökade </a:t>
            </a:r>
            <a:r>
              <a:rPr lang="sv-SE" sz="1200" dirty="0">
                <a:effectLst/>
                <a:latin typeface="Arial" panose="020B0604020202020204" pitchFamily="34" charset="0"/>
                <a:ea typeface="Arial" panose="020B0604020202020204" pitchFamily="34" charset="0"/>
                <a:cs typeface="Times New Roman" panose="02020603050405020304" pitchFamily="18" charset="0"/>
              </a:rPr>
              <a:t>med </a:t>
            </a:r>
            <a:r>
              <a:rPr lang="sv-SE" sz="1200" b="1" dirty="0">
                <a:effectLst/>
                <a:latin typeface="Arial" panose="020B0604020202020204" pitchFamily="34" charset="0"/>
                <a:ea typeface="Arial" panose="020B0604020202020204" pitchFamily="34" charset="0"/>
                <a:cs typeface="Times New Roman" panose="02020603050405020304" pitchFamily="18" charset="0"/>
              </a:rPr>
              <a:t>31 personer </a:t>
            </a:r>
            <a:r>
              <a:rPr lang="sv-SE" sz="1200" dirty="0">
                <a:effectLst/>
                <a:latin typeface="Arial" panose="020B0604020202020204" pitchFamily="34" charset="0"/>
                <a:ea typeface="Arial" panose="020B0604020202020204" pitchFamily="34" charset="0"/>
                <a:cs typeface="Times New Roman" panose="02020603050405020304" pitchFamily="18" charset="0"/>
              </a:rPr>
              <a:t>under 2022, vilket motsvarar </a:t>
            </a:r>
            <a:r>
              <a:rPr lang="sv-SE" sz="1200" b="1" dirty="0">
                <a:effectLst/>
                <a:latin typeface="Arial" panose="020B0604020202020204" pitchFamily="34" charset="0"/>
                <a:ea typeface="Arial" panose="020B0604020202020204" pitchFamily="34" charset="0"/>
                <a:cs typeface="Times New Roman" panose="02020603050405020304" pitchFamily="18" charset="0"/>
              </a:rPr>
              <a:t>0,1 procent</a:t>
            </a:r>
            <a:r>
              <a:rPr lang="sv-SE" sz="1200" dirty="0">
                <a:effectLst/>
                <a:latin typeface="Arial" panose="020B0604020202020204" pitchFamily="34" charset="0"/>
                <a:ea typeface="Arial" panose="020B0604020202020204" pitchFamily="34" charset="0"/>
                <a:cs typeface="Times New Roman" panose="02020603050405020304" pitchFamily="18" charset="0"/>
              </a:rPr>
              <a:t>. Det är en lägre folkökningstakt än både den i länet och i riket. År 2022 ökade folkmängden i Jönköpings län med 0,6 procent och i riket med 0,7 procent</a:t>
            </a:r>
          </a:p>
          <a:p>
            <a:pPr>
              <a:lnSpc>
                <a:spcPts val="1200"/>
              </a:lnSpc>
              <a:spcAft>
                <a:spcPts val="600"/>
              </a:spcAft>
            </a:pP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600"/>
              </a:spcAft>
            </a:pPr>
            <a:r>
              <a:rPr lang="sv-SE" sz="1200" dirty="0">
                <a:effectLst/>
                <a:latin typeface="Arial" panose="020B0604020202020204" pitchFamily="34" charset="0"/>
                <a:ea typeface="Arial" panose="020B0604020202020204" pitchFamily="34" charset="0"/>
                <a:cs typeface="Times New Roman" panose="02020603050405020304" pitchFamily="18" charset="0"/>
              </a:rPr>
              <a:t>Det var </a:t>
            </a:r>
            <a:r>
              <a:rPr lang="sv-SE" sz="1200" b="1" dirty="0">
                <a:effectLst/>
                <a:latin typeface="Arial" panose="020B0604020202020204" pitchFamily="34" charset="0"/>
                <a:ea typeface="Arial" panose="020B0604020202020204" pitchFamily="34" charset="0"/>
                <a:cs typeface="Times New Roman" panose="02020603050405020304" pitchFamily="18" charset="0"/>
              </a:rPr>
              <a:t>inflyttning/invandrade som till stor del bakom folkökningen</a:t>
            </a:r>
            <a:r>
              <a:rPr lang="sv-SE" sz="1200" dirty="0">
                <a:effectLst/>
                <a:latin typeface="Arial" panose="020B0604020202020204" pitchFamily="34" charset="0"/>
                <a:ea typeface="Arial" panose="020B0604020202020204" pitchFamily="34" charset="0"/>
                <a:cs typeface="Times New Roman" panose="02020603050405020304" pitchFamily="18" charset="0"/>
              </a:rPr>
              <a:t>. </a:t>
            </a:r>
          </a:p>
          <a:p>
            <a:pPr>
              <a:lnSpc>
                <a:spcPts val="1200"/>
              </a:lnSpc>
              <a:spcAft>
                <a:spcPts val="600"/>
              </a:spcAft>
            </a:pPr>
            <a:r>
              <a:rPr lang="sv-SE" sz="1200" dirty="0">
                <a:effectLst/>
                <a:latin typeface="Arial" panose="020B0604020202020204" pitchFamily="34" charset="0"/>
                <a:ea typeface="Arial" panose="020B0604020202020204" pitchFamily="34" charset="0"/>
                <a:cs typeface="Times New Roman" panose="02020603050405020304" pitchFamily="18" charset="0"/>
              </a:rPr>
              <a:t>Antalet personer som invandrade var 190 och antalet som utvandrade var 110 och invandringsnettot var därmed 80 personer. </a:t>
            </a:r>
          </a:p>
          <a:p>
            <a:pPr>
              <a:lnSpc>
                <a:spcPts val="1200"/>
              </a:lnSpc>
              <a:spcAft>
                <a:spcPts val="600"/>
              </a:spcAft>
            </a:pPr>
            <a:endParaRPr lang="sv-SE" sz="1200" dirty="0">
              <a:effectLst/>
              <a:latin typeface="Arial" panose="020B0604020202020204" pitchFamily="34" charset="0"/>
              <a:ea typeface="Arial" panose="020B0604020202020204" pitchFamily="34" charset="0"/>
              <a:cs typeface="Times New Roman" panose="02020603050405020304" pitchFamily="18" charset="0"/>
            </a:endParaRPr>
          </a:p>
          <a:p>
            <a:pPr>
              <a:lnSpc>
                <a:spcPts val="1200"/>
              </a:lnSpc>
              <a:spcAft>
                <a:spcPts val="600"/>
              </a:spcAft>
            </a:pPr>
            <a:r>
              <a:rPr lang="sv-SE" sz="1200" dirty="0">
                <a:effectLst/>
                <a:latin typeface="Arial" panose="020B0604020202020204" pitchFamily="34" charset="0"/>
                <a:ea typeface="Arial" panose="020B0604020202020204" pitchFamily="34" charset="0"/>
                <a:cs typeface="Times New Roman" panose="02020603050405020304" pitchFamily="18" charset="0"/>
              </a:rPr>
              <a:t>Under år 2022 </a:t>
            </a:r>
            <a:r>
              <a:rPr lang="sv-SE" sz="1200" b="1" dirty="0">
                <a:effectLst/>
                <a:latin typeface="Arial" panose="020B0604020202020204" pitchFamily="34" charset="0"/>
                <a:ea typeface="Arial" panose="020B0604020202020204" pitchFamily="34" charset="0"/>
                <a:cs typeface="Times New Roman" panose="02020603050405020304" pitchFamily="18" charset="0"/>
              </a:rPr>
              <a:t>föddes 344 barn och 325 personer avled</a:t>
            </a:r>
            <a:r>
              <a:rPr lang="sv-SE" sz="1200" dirty="0">
                <a:effectLst/>
                <a:latin typeface="Arial" panose="020B0604020202020204" pitchFamily="34" charset="0"/>
                <a:ea typeface="Arial" panose="020B0604020202020204" pitchFamily="34" charset="0"/>
                <a:cs typeface="Times New Roman" panose="02020603050405020304" pitchFamily="18" charset="0"/>
              </a:rPr>
              <a:t>, vilket ger ett födelseöverskott på 19 personer.</a:t>
            </a:r>
          </a:p>
          <a:p>
            <a:endParaRPr lang="sv-SE" dirty="0"/>
          </a:p>
        </p:txBody>
      </p:sp>
      <p:sp>
        <p:nvSpPr>
          <p:cNvPr id="4" name="Platshållare för bildnummer 3"/>
          <p:cNvSpPr>
            <a:spLocks noGrp="1"/>
          </p:cNvSpPr>
          <p:nvPr>
            <p:ph type="sldNum" sz="quarter" idx="5"/>
          </p:nvPr>
        </p:nvSpPr>
        <p:spPr/>
        <p:txBody>
          <a:bodyPr/>
          <a:lstStyle/>
          <a:p>
            <a:fld id="{E7A7DE1D-71BD-43E7-90AD-12F2BF3F08DA}" type="slidenum">
              <a:rPr lang="sv-SE" smtClean="0"/>
              <a:t>13</a:t>
            </a:fld>
            <a:endParaRPr lang="sv-SE"/>
          </a:p>
        </p:txBody>
      </p:sp>
    </p:spTree>
    <p:extLst>
      <p:ext uri="{BB962C8B-B14F-4D97-AF65-F5344CB8AC3E}">
        <p14:creationId xmlns:p14="http://schemas.microsoft.com/office/powerpoint/2010/main" val="4134359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Resultatmålet förväntas att nås över perioden trots låga resultat 2023 och 2024. Detta beror främst på att kommunen visade ett starkt resultat 2022.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Målet för självfinansiering av investeringar till den skattefinansierade verksamheten nås inte över perioden. Detta beror på att kommunen har en förhöjd investeringsnivå under åren 2022 till 2025 med flertal stora projekt avseende byggnation av skolor, förskolor och en fotbollsarena. Från 2026 förväntas målet att uppnås. Utfallet behöver därför ses sammantaget med målet för låneskulden.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Målet avseende kommunens låneskuld är tillfälligt förhöjt för att finansiera stora planerade investeringar åren 2022 till 2025. Låneskulden uppgår maximalt till 60 procent av skatteintäkter, generella statsbidrag och kommunalekonomisk utjämning. Från 2026 är målsättningen att låneskulden succesivt ska minska över tiden och närma sig den långsiktiga målsättningen om 50 procent.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Målet är att kommunens soliditet trendmässigt ska stärkas över tiden. Efter en tillfällig nedgång till följd av höga investeringsvolymer kommer soliditetsmålet att stärkas igen. </a:t>
            </a:r>
          </a:p>
          <a:p>
            <a:endParaRPr lang="sv-SE" dirty="0"/>
          </a:p>
        </p:txBody>
      </p:sp>
      <p:sp>
        <p:nvSpPr>
          <p:cNvPr id="4" name="Platshållare för bildnummer 3"/>
          <p:cNvSpPr>
            <a:spLocks noGrp="1"/>
          </p:cNvSpPr>
          <p:nvPr>
            <p:ph type="sldNum" sz="quarter" idx="5"/>
          </p:nvPr>
        </p:nvSpPr>
        <p:spPr/>
        <p:txBody>
          <a:bodyPr/>
          <a:lstStyle/>
          <a:p>
            <a:fld id="{E7A7DE1D-71BD-43E7-90AD-12F2BF3F08DA}" type="slidenum">
              <a:rPr lang="sv-SE" smtClean="0"/>
              <a:t>14</a:t>
            </a:fld>
            <a:endParaRPr lang="sv-SE"/>
          </a:p>
        </p:txBody>
      </p:sp>
    </p:spTree>
    <p:extLst>
      <p:ext uri="{BB962C8B-B14F-4D97-AF65-F5344CB8AC3E}">
        <p14:creationId xmlns:p14="http://schemas.microsoft.com/office/powerpoint/2010/main" val="131699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Resultatmålet förväntas att nås över perioden trots låga resultat 2023 och 2024. Detta beror främst på att kommunen visade ett starkt resultat 2022.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Målet för självfinansiering av investeringar till den skattefinansierade verksamheten nås inte över perioden. Detta beror på att kommunen har en förhöjd investeringsnivå under åren 2022 till 2025 med flertal stora projekt avseende byggnation av skolor, förskolor och en fotbollsarena. Från 2026 förväntas målet att uppnås. Utfallet behöver därför ses sammantaget med målet för låneskulden. </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Målet avseende kommunens låneskuld är tillfälligt förhöjt för att finansiera stora planerade investeringar åren 2022 till 2025. Låneskulden uppgår maximalt till 60 procent av skatteintäkter, generella statsbidrag och kommunalekonomisk utjämning. Från 2026 är målsättningen att låneskulden succesivt ska minska över tiden och närma sig den långsiktiga målsättningen om 50 procent.</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Målet är att kommunens soliditet trendmässigt ska stärkas över tiden. Efter en tillfällig nedgång till följd av höga investeringsvolymer kommer soliditetsmålet att stärkas igen. </a:t>
            </a:r>
          </a:p>
          <a:p>
            <a:endParaRPr lang="sv-SE" dirty="0"/>
          </a:p>
        </p:txBody>
      </p:sp>
      <p:sp>
        <p:nvSpPr>
          <p:cNvPr id="4" name="Platshållare för bildnummer 3"/>
          <p:cNvSpPr>
            <a:spLocks noGrp="1"/>
          </p:cNvSpPr>
          <p:nvPr>
            <p:ph type="sldNum" sz="quarter" idx="5"/>
          </p:nvPr>
        </p:nvSpPr>
        <p:spPr/>
        <p:txBody>
          <a:bodyPr/>
          <a:lstStyle/>
          <a:p>
            <a:fld id="{E7A7DE1D-71BD-43E7-90AD-12F2BF3F08DA}" type="slidenum">
              <a:rPr lang="sv-SE" smtClean="0"/>
              <a:t>15</a:t>
            </a:fld>
            <a:endParaRPr lang="sv-SE"/>
          </a:p>
        </p:txBody>
      </p:sp>
    </p:spTree>
    <p:extLst>
      <p:ext uri="{BB962C8B-B14F-4D97-AF65-F5344CB8AC3E}">
        <p14:creationId xmlns:p14="http://schemas.microsoft.com/office/powerpoint/2010/main" val="4216380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16</a:t>
            </a:fld>
            <a:endParaRPr lang="sv-SE"/>
          </a:p>
        </p:txBody>
      </p:sp>
    </p:spTree>
    <p:extLst>
      <p:ext uri="{BB962C8B-B14F-4D97-AF65-F5344CB8AC3E}">
        <p14:creationId xmlns:p14="http://schemas.microsoft.com/office/powerpoint/2010/main" val="2205625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17</a:t>
            </a:fld>
            <a:endParaRPr lang="sv-SE"/>
          </a:p>
        </p:txBody>
      </p:sp>
    </p:spTree>
    <p:extLst>
      <p:ext uri="{BB962C8B-B14F-4D97-AF65-F5344CB8AC3E}">
        <p14:creationId xmlns:p14="http://schemas.microsoft.com/office/powerpoint/2010/main" val="3276105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18</a:t>
            </a:fld>
            <a:endParaRPr lang="sv-SE"/>
          </a:p>
        </p:txBody>
      </p:sp>
    </p:spTree>
    <p:extLst>
      <p:ext uri="{BB962C8B-B14F-4D97-AF65-F5344CB8AC3E}">
        <p14:creationId xmlns:p14="http://schemas.microsoft.com/office/powerpoint/2010/main" val="69926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19</a:t>
            </a:fld>
            <a:endParaRPr lang="sv-SE"/>
          </a:p>
        </p:txBody>
      </p:sp>
    </p:spTree>
    <p:extLst>
      <p:ext uri="{BB962C8B-B14F-4D97-AF65-F5344CB8AC3E}">
        <p14:creationId xmlns:p14="http://schemas.microsoft.com/office/powerpoint/2010/main" val="12383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a:t>
            </a:fld>
            <a:endParaRPr lang="sv-SE"/>
          </a:p>
        </p:txBody>
      </p:sp>
    </p:spTree>
    <p:extLst>
      <p:ext uri="{BB962C8B-B14F-4D97-AF65-F5344CB8AC3E}">
        <p14:creationId xmlns:p14="http://schemas.microsoft.com/office/powerpoint/2010/main" val="2079552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20</a:t>
            </a:fld>
            <a:endParaRPr lang="sv-SE"/>
          </a:p>
        </p:txBody>
      </p:sp>
    </p:spTree>
    <p:extLst>
      <p:ext uri="{BB962C8B-B14F-4D97-AF65-F5344CB8AC3E}">
        <p14:creationId xmlns:p14="http://schemas.microsoft.com/office/powerpoint/2010/main" val="1427973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21</a:t>
            </a:fld>
            <a:endParaRPr lang="sv-SE"/>
          </a:p>
        </p:txBody>
      </p:sp>
    </p:spTree>
    <p:extLst>
      <p:ext uri="{BB962C8B-B14F-4D97-AF65-F5344CB8AC3E}">
        <p14:creationId xmlns:p14="http://schemas.microsoft.com/office/powerpoint/2010/main" val="14530432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22</a:t>
            </a:fld>
            <a:endParaRPr lang="sv-SE"/>
          </a:p>
        </p:txBody>
      </p:sp>
    </p:spTree>
    <p:extLst>
      <p:ext uri="{BB962C8B-B14F-4D97-AF65-F5344CB8AC3E}">
        <p14:creationId xmlns:p14="http://schemas.microsoft.com/office/powerpoint/2010/main" val="7436417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23</a:t>
            </a:fld>
            <a:endParaRPr lang="sv-SE"/>
          </a:p>
        </p:txBody>
      </p:sp>
    </p:spTree>
    <p:extLst>
      <p:ext uri="{BB962C8B-B14F-4D97-AF65-F5344CB8AC3E}">
        <p14:creationId xmlns:p14="http://schemas.microsoft.com/office/powerpoint/2010/main" val="61250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24</a:t>
            </a:fld>
            <a:endParaRPr lang="sv-SE"/>
          </a:p>
        </p:txBody>
      </p:sp>
    </p:spTree>
    <p:extLst>
      <p:ext uri="{BB962C8B-B14F-4D97-AF65-F5344CB8AC3E}">
        <p14:creationId xmlns:p14="http://schemas.microsoft.com/office/powerpoint/2010/main" val="1879002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25</a:t>
            </a:fld>
            <a:endParaRPr lang="sv-SE"/>
          </a:p>
        </p:txBody>
      </p:sp>
    </p:spTree>
    <p:extLst>
      <p:ext uri="{BB962C8B-B14F-4D97-AF65-F5344CB8AC3E}">
        <p14:creationId xmlns:p14="http://schemas.microsoft.com/office/powerpoint/2010/main" val="2090330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26</a:t>
            </a:fld>
            <a:endParaRPr lang="sv-SE"/>
          </a:p>
        </p:txBody>
      </p:sp>
    </p:spTree>
    <p:extLst>
      <p:ext uri="{BB962C8B-B14F-4D97-AF65-F5344CB8AC3E}">
        <p14:creationId xmlns:p14="http://schemas.microsoft.com/office/powerpoint/2010/main" val="2985935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27</a:t>
            </a:fld>
            <a:endParaRPr lang="sv-SE"/>
          </a:p>
        </p:txBody>
      </p:sp>
    </p:spTree>
    <p:extLst>
      <p:ext uri="{BB962C8B-B14F-4D97-AF65-F5344CB8AC3E}">
        <p14:creationId xmlns:p14="http://schemas.microsoft.com/office/powerpoint/2010/main" val="1418011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28</a:t>
            </a:fld>
            <a:endParaRPr lang="sv-SE"/>
          </a:p>
        </p:txBody>
      </p:sp>
    </p:spTree>
    <p:extLst>
      <p:ext uri="{BB962C8B-B14F-4D97-AF65-F5344CB8AC3E}">
        <p14:creationId xmlns:p14="http://schemas.microsoft.com/office/powerpoint/2010/main" val="751695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29</a:t>
            </a:fld>
            <a:endParaRPr lang="sv-SE"/>
          </a:p>
        </p:txBody>
      </p:sp>
    </p:spTree>
    <p:extLst>
      <p:ext uri="{BB962C8B-B14F-4D97-AF65-F5344CB8AC3E}">
        <p14:creationId xmlns:p14="http://schemas.microsoft.com/office/powerpoint/2010/main" val="423427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a:t>
            </a:fld>
            <a:endParaRPr lang="sv-SE"/>
          </a:p>
        </p:txBody>
      </p:sp>
    </p:spTree>
    <p:extLst>
      <p:ext uri="{BB962C8B-B14F-4D97-AF65-F5344CB8AC3E}">
        <p14:creationId xmlns:p14="http://schemas.microsoft.com/office/powerpoint/2010/main" val="40579097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30</a:t>
            </a:fld>
            <a:endParaRPr lang="sv-SE"/>
          </a:p>
        </p:txBody>
      </p:sp>
    </p:spTree>
    <p:extLst>
      <p:ext uri="{BB962C8B-B14F-4D97-AF65-F5344CB8AC3E}">
        <p14:creationId xmlns:p14="http://schemas.microsoft.com/office/powerpoint/2010/main" val="4213734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31</a:t>
            </a:fld>
            <a:endParaRPr lang="sv-SE"/>
          </a:p>
        </p:txBody>
      </p:sp>
    </p:spTree>
    <p:extLst>
      <p:ext uri="{BB962C8B-B14F-4D97-AF65-F5344CB8AC3E}">
        <p14:creationId xmlns:p14="http://schemas.microsoft.com/office/powerpoint/2010/main" val="3595645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32</a:t>
            </a:fld>
            <a:endParaRPr lang="sv-SE"/>
          </a:p>
        </p:txBody>
      </p:sp>
    </p:spTree>
    <p:extLst>
      <p:ext uri="{BB962C8B-B14F-4D97-AF65-F5344CB8AC3E}">
        <p14:creationId xmlns:p14="http://schemas.microsoft.com/office/powerpoint/2010/main" val="7595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33</a:t>
            </a:fld>
            <a:endParaRPr lang="sv-SE"/>
          </a:p>
        </p:txBody>
      </p:sp>
    </p:spTree>
    <p:extLst>
      <p:ext uri="{BB962C8B-B14F-4D97-AF65-F5344CB8AC3E}">
        <p14:creationId xmlns:p14="http://schemas.microsoft.com/office/powerpoint/2010/main" val="1609159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34</a:t>
            </a:fld>
            <a:endParaRPr lang="sv-SE"/>
          </a:p>
        </p:txBody>
      </p:sp>
    </p:spTree>
    <p:extLst>
      <p:ext uri="{BB962C8B-B14F-4D97-AF65-F5344CB8AC3E}">
        <p14:creationId xmlns:p14="http://schemas.microsoft.com/office/powerpoint/2010/main" val="4218938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35</a:t>
            </a:fld>
            <a:endParaRPr lang="sv-SE"/>
          </a:p>
        </p:txBody>
      </p:sp>
    </p:spTree>
    <p:extLst>
      <p:ext uri="{BB962C8B-B14F-4D97-AF65-F5344CB8AC3E}">
        <p14:creationId xmlns:p14="http://schemas.microsoft.com/office/powerpoint/2010/main" val="9925798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36</a:t>
            </a:fld>
            <a:endParaRPr lang="sv-SE"/>
          </a:p>
        </p:txBody>
      </p:sp>
    </p:spTree>
    <p:extLst>
      <p:ext uri="{BB962C8B-B14F-4D97-AF65-F5344CB8AC3E}">
        <p14:creationId xmlns:p14="http://schemas.microsoft.com/office/powerpoint/2010/main" val="4294372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Ramar är framräknade utifrån schabloner baserade på kommunens storlek –basbehov renovering, underhåll</a:t>
            </a:r>
          </a:p>
        </p:txBody>
      </p:sp>
      <p:sp>
        <p:nvSpPr>
          <p:cNvPr id="4" name="Platshållare för bildnummer 3"/>
          <p:cNvSpPr>
            <a:spLocks noGrp="1"/>
          </p:cNvSpPr>
          <p:nvPr>
            <p:ph type="sldNum" sz="quarter" idx="5"/>
          </p:nvPr>
        </p:nvSpPr>
        <p:spPr/>
        <p:txBody>
          <a:bodyPr/>
          <a:lstStyle/>
          <a:p>
            <a:fld id="{E7A7DE1D-71BD-43E7-90AD-12F2BF3F08DA}" type="slidenum">
              <a:rPr lang="sv-SE" smtClean="0"/>
              <a:t>37</a:t>
            </a:fld>
            <a:endParaRPr lang="sv-SE"/>
          </a:p>
        </p:txBody>
      </p:sp>
    </p:spTree>
    <p:extLst>
      <p:ext uri="{BB962C8B-B14F-4D97-AF65-F5344CB8AC3E}">
        <p14:creationId xmlns:p14="http://schemas.microsoft.com/office/powerpoint/2010/main" val="8136319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38</a:t>
            </a:fld>
            <a:endParaRPr lang="sv-SE"/>
          </a:p>
        </p:txBody>
      </p:sp>
    </p:spTree>
    <p:extLst>
      <p:ext uri="{BB962C8B-B14F-4D97-AF65-F5344CB8AC3E}">
        <p14:creationId xmlns:p14="http://schemas.microsoft.com/office/powerpoint/2010/main" val="37707116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39</a:t>
            </a:fld>
            <a:endParaRPr lang="sv-SE"/>
          </a:p>
        </p:txBody>
      </p:sp>
    </p:spTree>
    <p:extLst>
      <p:ext uri="{BB962C8B-B14F-4D97-AF65-F5344CB8AC3E}">
        <p14:creationId xmlns:p14="http://schemas.microsoft.com/office/powerpoint/2010/main" val="2294937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4</a:t>
            </a:fld>
            <a:endParaRPr lang="sv-SE"/>
          </a:p>
        </p:txBody>
      </p:sp>
    </p:spTree>
    <p:extLst>
      <p:ext uri="{BB962C8B-B14F-4D97-AF65-F5344CB8AC3E}">
        <p14:creationId xmlns:p14="http://schemas.microsoft.com/office/powerpoint/2010/main" val="22206562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40</a:t>
            </a:fld>
            <a:endParaRPr lang="sv-SE"/>
          </a:p>
        </p:txBody>
      </p:sp>
    </p:spTree>
    <p:extLst>
      <p:ext uri="{BB962C8B-B14F-4D97-AF65-F5344CB8AC3E}">
        <p14:creationId xmlns:p14="http://schemas.microsoft.com/office/powerpoint/2010/main" val="41821801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41</a:t>
            </a:fld>
            <a:endParaRPr lang="sv-SE"/>
          </a:p>
        </p:txBody>
      </p:sp>
    </p:spTree>
    <p:extLst>
      <p:ext uri="{BB962C8B-B14F-4D97-AF65-F5344CB8AC3E}">
        <p14:creationId xmlns:p14="http://schemas.microsoft.com/office/powerpoint/2010/main" val="626178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5</a:t>
            </a:fld>
            <a:endParaRPr lang="sv-SE"/>
          </a:p>
        </p:txBody>
      </p:sp>
    </p:spTree>
    <p:extLst>
      <p:ext uri="{BB962C8B-B14F-4D97-AF65-F5344CB8AC3E}">
        <p14:creationId xmlns:p14="http://schemas.microsoft.com/office/powerpoint/2010/main" val="2459813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6</a:t>
            </a:fld>
            <a:endParaRPr lang="sv-SE"/>
          </a:p>
        </p:txBody>
      </p:sp>
    </p:spTree>
    <p:extLst>
      <p:ext uri="{BB962C8B-B14F-4D97-AF65-F5344CB8AC3E}">
        <p14:creationId xmlns:p14="http://schemas.microsoft.com/office/powerpoint/2010/main" val="162331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7</a:t>
            </a:fld>
            <a:endParaRPr lang="sv-SE"/>
          </a:p>
        </p:txBody>
      </p:sp>
    </p:spTree>
    <p:extLst>
      <p:ext uri="{BB962C8B-B14F-4D97-AF65-F5344CB8AC3E}">
        <p14:creationId xmlns:p14="http://schemas.microsoft.com/office/powerpoint/2010/main" val="940975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8</a:t>
            </a:fld>
            <a:endParaRPr lang="sv-SE"/>
          </a:p>
        </p:txBody>
      </p:sp>
    </p:spTree>
    <p:extLst>
      <p:ext uri="{BB962C8B-B14F-4D97-AF65-F5344CB8AC3E}">
        <p14:creationId xmlns:p14="http://schemas.microsoft.com/office/powerpoint/2010/main" val="286449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7A7DE1D-71BD-43E7-90AD-12F2BF3F08DA}" type="slidenum">
              <a:rPr lang="sv-SE" smtClean="0"/>
              <a:t>9</a:t>
            </a:fld>
            <a:endParaRPr lang="sv-SE"/>
          </a:p>
        </p:txBody>
      </p:sp>
    </p:spTree>
    <p:extLst>
      <p:ext uri="{BB962C8B-B14F-4D97-AF65-F5344CB8AC3E}">
        <p14:creationId xmlns:p14="http://schemas.microsoft.com/office/powerpoint/2010/main" val="542576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A9ABE-31F1-9DB4-ECFF-4FD5C7291D23}"/>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DA405DA2-CE3B-952A-7EA8-FBCFF314E1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76B871F-81F0-EB52-B524-FC780EEAFEDE}"/>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5" name="Platshållare för sidfot 4">
            <a:extLst>
              <a:ext uri="{FF2B5EF4-FFF2-40B4-BE49-F238E27FC236}">
                <a16:creationId xmlns:a16="http://schemas.microsoft.com/office/drawing/2014/main" id="{E5E541E7-42C0-1406-3F14-0B476C4A482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5E6D8E-CF84-C45F-C9E0-38C582F082C0}"/>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104104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3497C4-8860-D7D4-6CE2-FE8B839635B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CD624B6-2AC1-D04C-A6B1-CC21C16FDA8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A30F4EF-B714-7DFF-2D10-9EA20B58177A}"/>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5" name="Platshållare för sidfot 4">
            <a:extLst>
              <a:ext uri="{FF2B5EF4-FFF2-40B4-BE49-F238E27FC236}">
                <a16:creationId xmlns:a16="http://schemas.microsoft.com/office/drawing/2014/main" id="{E3AA83E1-7777-7C4A-4037-5BDD1A1D9A7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FBF200-C331-4D71-B4D4-1712C1E10F47}"/>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2561618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399C03F8-9B0D-DA36-A880-68D48884774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11BEB49-E85F-B5B5-2B85-457FCEC95C42}"/>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15F748A-28F0-4CB4-E6D2-5763803339EC}"/>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5" name="Platshållare för sidfot 4">
            <a:extLst>
              <a:ext uri="{FF2B5EF4-FFF2-40B4-BE49-F238E27FC236}">
                <a16:creationId xmlns:a16="http://schemas.microsoft.com/office/drawing/2014/main" id="{F1C952E3-8B35-E1B7-AD88-58A7CCBE9EB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DEE2328-24EC-3B40-55BF-DF09512F0DAC}"/>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331273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A5732-1207-172E-5EDB-069C61C3E95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075EE4C-158C-5CE1-D148-560762F90820}"/>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03C28D-9B31-2E45-E0C0-8641822EF39F}"/>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5" name="Platshållare för sidfot 4">
            <a:extLst>
              <a:ext uri="{FF2B5EF4-FFF2-40B4-BE49-F238E27FC236}">
                <a16:creationId xmlns:a16="http://schemas.microsoft.com/office/drawing/2014/main" id="{6863EC29-C16F-144D-BEE0-B8F31E42B4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86C9FAD-41AD-914E-CC51-01647B06DC7C}"/>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2159526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7DEED3-2FE6-0AE4-0DB9-FDC36B658561}"/>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BD476C1-F5E7-86F2-5B00-B06320AE88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A1003BCE-7C36-1039-E1C4-16A22128D48D}"/>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5" name="Platshållare för sidfot 4">
            <a:extLst>
              <a:ext uri="{FF2B5EF4-FFF2-40B4-BE49-F238E27FC236}">
                <a16:creationId xmlns:a16="http://schemas.microsoft.com/office/drawing/2014/main" id="{DCD738CA-FDFD-49D8-E6EC-E5C1AF162A3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72161CC-9BB4-1967-F35B-0330CDCDDF04}"/>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147985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2CC75D-4A72-09BB-7EFF-2DD15364D37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18C3B50-5815-96B9-1DA6-E6A662071BBA}"/>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B8A39035-F016-AD35-7610-DBFDA53388B0}"/>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8186705-B0A2-9E2E-FFB0-456F854E4813}"/>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6" name="Platshållare för sidfot 5">
            <a:extLst>
              <a:ext uri="{FF2B5EF4-FFF2-40B4-BE49-F238E27FC236}">
                <a16:creationId xmlns:a16="http://schemas.microsoft.com/office/drawing/2014/main" id="{7158ACC4-FA36-C904-8FB0-90E492E6E50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0FBBB68-6E47-C7F5-83F7-FB13D1A22BC4}"/>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406688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464041-45F5-8D9A-4A35-DDC57C978C82}"/>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098883-79AE-2D79-CD36-7B1CCFE29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CACC0C2C-AC94-4DFA-4579-5D6794613685}"/>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6B2259F-E657-B5A4-83D9-C868955F05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4FB9D83-13E0-544C-4855-8B364E555D76}"/>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0D857F9-4F46-4137-53B7-49ABB2D56095}"/>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8" name="Platshållare för sidfot 7">
            <a:extLst>
              <a:ext uri="{FF2B5EF4-FFF2-40B4-BE49-F238E27FC236}">
                <a16:creationId xmlns:a16="http://schemas.microsoft.com/office/drawing/2014/main" id="{7D366C7F-7B31-4B00-9B1C-13FA693652E8}"/>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90565DC1-A565-F73B-A24F-02C42147E228}"/>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227098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E9C0C2-F514-4235-43C4-2C800584EB5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AC6351D6-90A8-268D-26A1-5C54C9B2A06F}"/>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4" name="Platshållare för sidfot 3">
            <a:extLst>
              <a:ext uri="{FF2B5EF4-FFF2-40B4-BE49-F238E27FC236}">
                <a16:creationId xmlns:a16="http://schemas.microsoft.com/office/drawing/2014/main" id="{E0D09FEF-2EB4-EFAD-129F-8BB772C1A559}"/>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29DB85E-27FF-A321-411E-1F434B586259}"/>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3898408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C5D0628-8FDE-8BBF-97B5-B86628CEA264}"/>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3" name="Platshållare för sidfot 2">
            <a:extLst>
              <a:ext uri="{FF2B5EF4-FFF2-40B4-BE49-F238E27FC236}">
                <a16:creationId xmlns:a16="http://schemas.microsoft.com/office/drawing/2014/main" id="{9B700A5D-1725-D881-EB89-2B46A5AD8F5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ABE63EE-85FC-47D8-E75F-3CB86CD75593}"/>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40783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F1950F-0677-7228-8BE6-C43F4BDC1C1F}"/>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3C64EE5-E9AE-6B1E-EAD1-997437145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64CB6F5-506D-0E14-4AED-4F6BE33FD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B265B3F-785F-0777-DB97-AE1FFC9D3A14}"/>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6" name="Platshållare för sidfot 5">
            <a:extLst>
              <a:ext uri="{FF2B5EF4-FFF2-40B4-BE49-F238E27FC236}">
                <a16:creationId xmlns:a16="http://schemas.microsoft.com/office/drawing/2014/main" id="{6529AF7C-19BC-106B-A5C6-623DDA27D0E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0C4A437-2615-D9CD-8A6E-1D172F9A1DC3}"/>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373929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C729B1-BC98-6E89-65FE-6273BA2F143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2FB24A7-9C65-89E5-1AB8-AFDA3EAC39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FA2E626-C396-9383-654A-10B6FECB06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C299C94-60E4-0F5A-64C2-51093164C4B9}"/>
              </a:ext>
            </a:extLst>
          </p:cNvPr>
          <p:cNvSpPr>
            <a:spLocks noGrp="1"/>
          </p:cNvSpPr>
          <p:nvPr>
            <p:ph type="dt" sz="half" idx="10"/>
          </p:nvPr>
        </p:nvSpPr>
        <p:spPr/>
        <p:txBody>
          <a:bodyPr/>
          <a:lstStyle/>
          <a:p>
            <a:fld id="{62787C1D-D50E-477B-BA9A-CB1CECBDB393}" type="datetimeFigureOut">
              <a:rPr lang="sv-SE" smtClean="0"/>
              <a:t>2023-06-07</a:t>
            </a:fld>
            <a:endParaRPr lang="sv-SE"/>
          </a:p>
        </p:txBody>
      </p:sp>
      <p:sp>
        <p:nvSpPr>
          <p:cNvPr id="6" name="Platshållare för sidfot 5">
            <a:extLst>
              <a:ext uri="{FF2B5EF4-FFF2-40B4-BE49-F238E27FC236}">
                <a16:creationId xmlns:a16="http://schemas.microsoft.com/office/drawing/2014/main" id="{EC1811EB-B5EF-1C39-51B0-105A04B0BF6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DEA58D2-2909-83D2-E191-00D345FCE90D}"/>
              </a:ext>
            </a:extLst>
          </p:cNvPr>
          <p:cNvSpPr>
            <a:spLocks noGrp="1"/>
          </p:cNvSpPr>
          <p:nvPr>
            <p:ph type="sldNum" sz="quarter" idx="12"/>
          </p:nvPr>
        </p:nvSpPr>
        <p:spPr/>
        <p:txBody>
          <a:bodyPr/>
          <a:lstStyle/>
          <a:p>
            <a:fld id="{38139E5A-89DA-4498-BD52-DC6CBC4848A2}" type="slidenum">
              <a:rPr lang="sv-SE" smtClean="0"/>
              <a:t>‹#›</a:t>
            </a:fld>
            <a:endParaRPr lang="sv-SE"/>
          </a:p>
        </p:txBody>
      </p:sp>
    </p:spTree>
    <p:extLst>
      <p:ext uri="{BB962C8B-B14F-4D97-AF65-F5344CB8AC3E}">
        <p14:creationId xmlns:p14="http://schemas.microsoft.com/office/powerpoint/2010/main" val="151290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70534C8-B2A7-8311-9455-0A73E28D7A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44B31C0-0BDD-992B-14AA-FA90342603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5F8BAA6-8A17-7D0E-0588-1A4113D5D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87C1D-D50E-477B-BA9A-CB1CECBDB393}" type="datetimeFigureOut">
              <a:rPr lang="sv-SE" smtClean="0"/>
              <a:t>2023-06-07</a:t>
            </a:fld>
            <a:endParaRPr lang="sv-SE"/>
          </a:p>
        </p:txBody>
      </p:sp>
      <p:sp>
        <p:nvSpPr>
          <p:cNvPr id="5" name="Platshållare för sidfot 4">
            <a:extLst>
              <a:ext uri="{FF2B5EF4-FFF2-40B4-BE49-F238E27FC236}">
                <a16:creationId xmlns:a16="http://schemas.microsoft.com/office/drawing/2014/main" id="{D23DD99D-AA91-7721-6F13-79523A40C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91B5A12B-BCB6-B636-0F8B-5851B643E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39E5A-89DA-4498-BD52-DC6CBC4848A2}" type="slidenum">
              <a:rPr lang="sv-SE" smtClean="0"/>
              <a:t>‹#›</a:t>
            </a:fld>
            <a:endParaRPr lang="sv-SE"/>
          </a:p>
        </p:txBody>
      </p:sp>
    </p:spTree>
    <p:extLst>
      <p:ext uri="{BB962C8B-B14F-4D97-AF65-F5344CB8AC3E}">
        <p14:creationId xmlns:p14="http://schemas.microsoft.com/office/powerpoint/2010/main" val="4112202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2B721AE-9345-D500-B06C-B3529A84EC2B}"/>
              </a:ext>
            </a:extLst>
          </p:cNvPr>
          <p:cNvSpPr txBox="1"/>
          <p:nvPr/>
        </p:nvSpPr>
        <p:spPr>
          <a:xfrm>
            <a:off x="3048000" y="3244334"/>
            <a:ext cx="6096000" cy="369332"/>
          </a:xfrm>
          <a:prstGeom prst="rect">
            <a:avLst/>
          </a:prstGeom>
          <a:noFill/>
        </p:spPr>
        <p:txBody>
          <a:bodyPr wrap="square">
            <a:spAutoFit/>
          </a:bodyPr>
          <a:lstStyle/>
          <a:p>
            <a:endParaRPr lang="sv-SE" dirty="0"/>
          </a:p>
        </p:txBody>
      </p:sp>
      <p:pic>
        <p:nvPicPr>
          <p:cNvPr id="3" name="Bildobjekt 2" descr="En bild som visar text, skärmbild, Teckensnitt, logotyp&#10;&#10;Automatiskt genererad beskrivning">
            <a:extLst>
              <a:ext uri="{FF2B5EF4-FFF2-40B4-BE49-F238E27FC236}">
                <a16:creationId xmlns:a16="http://schemas.microsoft.com/office/drawing/2014/main" id="{154D9AAA-40C6-4668-9FE9-080DB1814B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61800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Finansiella mål</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
        <p:nvSpPr>
          <p:cNvPr id="7" name="Platshållare för innehåll 2">
            <a:extLst>
              <a:ext uri="{FF2B5EF4-FFF2-40B4-BE49-F238E27FC236}">
                <a16:creationId xmlns:a16="http://schemas.microsoft.com/office/drawing/2014/main" id="{5F50C458-6AF0-83D4-6F3E-AA25D0E80A46}"/>
              </a:ext>
            </a:extLst>
          </p:cNvPr>
          <p:cNvSpPr>
            <a:spLocks noGrp="1"/>
          </p:cNvSpPr>
          <p:nvPr>
            <p:ph idx="1"/>
          </p:nvPr>
        </p:nvSpPr>
        <p:spPr>
          <a:xfrm>
            <a:off x="838200" y="1544152"/>
            <a:ext cx="10515600" cy="4351338"/>
          </a:xfrm>
        </p:spPr>
        <p:txBody>
          <a:bodyPr>
            <a:normAutofit lnSpcReduction="10000"/>
          </a:bodyPr>
          <a:lstStyle/>
          <a:p>
            <a:pPr marL="0" indent="0">
              <a:buNone/>
            </a:pPr>
            <a:r>
              <a:rPr lang="sv-SE" sz="2000" b="1" dirty="0">
                <a:solidFill>
                  <a:schemeClr val="accent2"/>
                </a:solidFill>
              </a:rPr>
              <a:t>Årets resultat</a:t>
            </a:r>
            <a:br>
              <a:rPr lang="sv-SE" sz="1400" dirty="0"/>
            </a:br>
            <a:r>
              <a:rPr lang="sv-SE" sz="1800" dirty="0"/>
              <a:t>Årets resultat som andel av skatteintäkter, generella statsbidrag och kommunalekonomisk utjämning ska uppgå till minst 2,5 procent.</a:t>
            </a:r>
          </a:p>
          <a:p>
            <a:pPr marL="0" indent="0">
              <a:buNone/>
            </a:pPr>
            <a:endParaRPr lang="sv-SE" sz="1800" dirty="0"/>
          </a:p>
          <a:p>
            <a:pPr marL="0" indent="0">
              <a:buNone/>
            </a:pPr>
            <a:r>
              <a:rPr lang="sv-SE" sz="2000" b="1" dirty="0">
                <a:solidFill>
                  <a:schemeClr val="accent2"/>
                </a:solidFill>
              </a:rPr>
              <a:t>Självfinansiering av investeringar</a:t>
            </a:r>
            <a:br>
              <a:rPr lang="sv-SE" sz="1400" dirty="0"/>
            </a:br>
            <a:r>
              <a:rPr lang="sv-SE" sz="1800" dirty="0"/>
              <a:t>Årets resultat plus av- och nedskrivningar dividerat med årets nettoinvesteringar ska för den skattefinansierade verksamheten över tiden uppgå till minst 100 procent.</a:t>
            </a:r>
          </a:p>
          <a:p>
            <a:pPr marL="0" indent="0">
              <a:buNone/>
            </a:pPr>
            <a:endParaRPr lang="sv-SE" sz="1800" dirty="0"/>
          </a:p>
          <a:p>
            <a:pPr marL="0" indent="0">
              <a:buNone/>
            </a:pPr>
            <a:r>
              <a:rPr lang="sv-SE" sz="2000" b="1" dirty="0">
                <a:solidFill>
                  <a:schemeClr val="accent2"/>
                </a:solidFill>
              </a:rPr>
              <a:t>Låneskuld</a:t>
            </a:r>
            <a:br>
              <a:rPr lang="sv-SE" sz="1400" dirty="0"/>
            </a:br>
            <a:r>
              <a:rPr lang="sv-SE" sz="1800" dirty="0"/>
              <a:t>Låneskuld som andel av generella statsbidrag och kommunalekonomisk utjämning ska långsiktigt inte uppgå till mer än 50 procent.</a:t>
            </a:r>
          </a:p>
          <a:p>
            <a:pPr marL="0" indent="0">
              <a:buNone/>
            </a:pPr>
            <a:endParaRPr lang="sv-SE" sz="1800" dirty="0"/>
          </a:p>
          <a:p>
            <a:pPr marL="0" indent="0">
              <a:buNone/>
            </a:pPr>
            <a:r>
              <a:rPr lang="sv-SE" sz="2000" b="1" dirty="0">
                <a:solidFill>
                  <a:schemeClr val="accent2"/>
                </a:solidFill>
              </a:rPr>
              <a:t>Soliditet</a:t>
            </a:r>
            <a:br>
              <a:rPr lang="sv-SE" sz="1400" dirty="0"/>
            </a:br>
            <a:r>
              <a:rPr lang="sv-SE" sz="1800" dirty="0"/>
              <a:t>Eget kapital minskat med ansvarsförbindelse för pensionsförpliktelser som andel av totala tillgångar ska trendmässigt öka över tiden.</a:t>
            </a:r>
          </a:p>
          <a:p>
            <a:pPr marL="0" indent="0">
              <a:buNone/>
            </a:pPr>
            <a:endParaRPr lang="sv-SE" sz="1800" dirty="0"/>
          </a:p>
        </p:txBody>
      </p:sp>
    </p:spTree>
    <p:extLst>
      <p:ext uri="{BB962C8B-B14F-4D97-AF65-F5344CB8AC3E}">
        <p14:creationId xmlns:p14="http://schemas.microsoft.com/office/powerpoint/2010/main" val="1859098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Uppdrag </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38200" y="1424079"/>
            <a:ext cx="10515600" cy="4838176"/>
          </a:xfrm>
        </p:spPr>
        <p:txBody>
          <a:bodyPr>
            <a:normAutofit/>
          </a:bodyPr>
          <a:lstStyle/>
          <a:p>
            <a:r>
              <a:rPr lang="sv-SE" sz="1800" dirty="0"/>
              <a:t>Uppdrag till servicenämnden att utreda centralisering och samordning av inköp av datorer och tillbehör för kommunens verksamhet.</a:t>
            </a:r>
          </a:p>
          <a:p>
            <a:r>
              <a:rPr lang="sv-SE" sz="1800" dirty="0"/>
              <a:t>Uppdrag till servicenämnden att ta ett samlat ansvar för kommunens IOT-plattform och fortsatt utvecklingsarbete, inom befintligt budgetanslag.</a:t>
            </a:r>
          </a:p>
          <a:p>
            <a:r>
              <a:rPr lang="sv-SE" sz="1800" dirty="0"/>
              <a:t>Uppdrag till medborgarnämnden, barn- och utbildningsnämnden samt omsorgsnämnden att samordna arbetet med tidiga samordnade insatser med en gemensam resurs.</a:t>
            </a:r>
          </a:p>
          <a:p>
            <a:r>
              <a:rPr lang="sv-SE" sz="1800" dirty="0"/>
              <a:t>Uppdrag till medborgarnämnden att utreda förutsättningarna för ytterligare en familjecentral i Värnamo kommun.</a:t>
            </a:r>
          </a:p>
          <a:p>
            <a:r>
              <a:rPr lang="sv-SE" sz="1800" dirty="0"/>
              <a:t>Uppdrag till kommunstyrelsen att i samarbete med barn- och utbildningsnämnden genomföra en hbtq-diplomering via region Jönköpings län för personal inom elevhälsan i Värnamo kommun.</a:t>
            </a:r>
          </a:p>
          <a:p>
            <a:r>
              <a:rPr lang="sv-SE" sz="1800" dirty="0"/>
              <a:t>Uppdrag till kommunstyrelsen att i samarbete med Värnamo näringsliv genomlysa kommunens verksamheter i syfte att säkerställa att ingen osund konkurrens förekommer.</a:t>
            </a:r>
          </a:p>
          <a:p>
            <a:r>
              <a:rPr lang="sv-SE" sz="1800" dirty="0"/>
              <a:t>Uppdra till samtliga nämnder att konkurrensutsätta fler tjänster eller verksamheter som </a:t>
            </a:r>
            <a:br>
              <a:rPr lang="sv-SE" sz="1800" dirty="0"/>
            </a:br>
            <a:r>
              <a:rPr lang="sv-SE" sz="1800" dirty="0"/>
              <a:t>kan lösas effektivare av föreningar eller företag.</a:t>
            </a:r>
          </a:p>
          <a:p>
            <a:endParaRPr lang="sv-SE" sz="1800" dirty="0"/>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81440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E4E4A3A-4470-A622-7D7D-2FA65A950359}"/>
              </a:ext>
            </a:extLst>
          </p:cNvPr>
          <p:cNvPicPr>
            <a:picLocks noChangeAspect="1"/>
          </p:cNvPicPr>
          <p:nvPr/>
        </p:nvPicPr>
        <p:blipFill>
          <a:blip r:embed="rId3"/>
          <a:stretch>
            <a:fillRect/>
          </a:stretch>
        </p:blipFill>
        <p:spPr>
          <a:xfrm>
            <a:off x="0" y="0"/>
            <a:ext cx="12192000" cy="6858000"/>
          </a:xfrm>
          <a:prstGeom prst="rect">
            <a:avLst/>
          </a:prstGeom>
        </p:spPr>
      </p:pic>
      <p:pic>
        <p:nvPicPr>
          <p:cNvPr id="5" name="Bildobjekt 4" descr="En bild som visar text, skärmbild, Teckensnitt, Grafik&#10;&#10;Automatiskt genererad beskrivning">
            <a:extLst>
              <a:ext uri="{FF2B5EF4-FFF2-40B4-BE49-F238E27FC236}">
                <a16:creationId xmlns:a16="http://schemas.microsoft.com/office/drawing/2014/main" id="{41D5014A-1538-B7F5-2AB2-297E2E32D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1771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Befolkningsutveckling</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5" name="Bildobjekt 4">
            <a:extLst>
              <a:ext uri="{FF2B5EF4-FFF2-40B4-BE49-F238E27FC236}">
                <a16:creationId xmlns:a16="http://schemas.microsoft.com/office/drawing/2014/main" id="{25FB09D7-9BF2-CE3C-977C-EFF7C462290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4080" y="1766943"/>
            <a:ext cx="6707487" cy="4050936"/>
          </a:xfrm>
          <a:prstGeom prst="rect">
            <a:avLst/>
          </a:prstGeom>
          <a:noFill/>
        </p:spPr>
      </p:pic>
    </p:spTree>
    <p:extLst>
      <p:ext uri="{BB962C8B-B14F-4D97-AF65-F5344CB8AC3E}">
        <p14:creationId xmlns:p14="http://schemas.microsoft.com/office/powerpoint/2010/main" val="1341616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Avstämning finansiella mål</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99B5A359-4A64-C245-B749-30A48EE52E17}"/>
              </a:ext>
            </a:extLst>
          </p:cNvPr>
          <p:cNvPicPr>
            <a:picLocks noChangeAspect="1"/>
          </p:cNvPicPr>
          <p:nvPr/>
        </p:nvPicPr>
        <p:blipFill>
          <a:blip r:embed="rId4"/>
          <a:stretch>
            <a:fillRect/>
          </a:stretch>
        </p:blipFill>
        <p:spPr>
          <a:xfrm>
            <a:off x="689808" y="1952936"/>
            <a:ext cx="10812384" cy="1962424"/>
          </a:xfrm>
          <a:prstGeom prst="rect">
            <a:avLst/>
          </a:prstGeom>
        </p:spPr>
      </p:pic>
    </p:spTree>
    <p:extLst>
      <p:ext uri="{BB962C8B-B14F-4D97-AF65-F5344CB8AC3E}">
        <p14:creationId xmlns:p14="http://schemas.microsoft.com/office/powerpoint/2010/main" val="2827662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a:xfrm>
            <a:off x="838200" y="172618"/>
            <a:ext cx="10515600" cy="1325563"/>
          </a:xfrm>
        </p:spPr>
        <p:txBody>
          <a:bodyPr/>
          <a:lstStyle/>
          <a:p>
            <a:r>
              <a:rPr lang="sv-SE" dirty="0">
                <a:solidFill>
                  <a:schemeClr val="accent2"/>
                </a:solidFill>
              </a:rPr>
              <a:t>Avstämning finansiella mål</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graphicFrame>
        <p:nvGraphicFramePr>
          <p:cNvPr id="3" name="Diagram 2">
            <a:extLst>
              <a:ext uri="{FF2B5EF4-FFF2-40B4-BE49-F238E27FC236}">
                <a16:creationId xmlns:a16="http://schemas.microsoft.com/office/drawing/2014/main" id="{97934EF6-8022-BAA8-6D72-58F01A425E0E}"/>
              </a:ext>
            </a:extLst>
          </p:cNvPr>
          <p:cNvGraphicFramePr>
            <a:graphicFrameLocks/>
          </p:cNvGraphicFramePr>
          <p:nvPr>
            <p:extLst>
              <p:ext uri="{D42A27DB-BD31-4B8C-83A1-F6EECF244321}">
                <p14:modId xmlns:p14="http://schemas.microsoft.com/office/powerpoint/2010/main" val="2474076012"/>
              </p:ext>
            </p:extLst>
          </p:nvPr>
        </p:nvGraphicFramePr>
        <p:xfrm>
          <a:off x="838200" y="1373909"/>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610EC2C1-6BE4-4E54-B311-9E03E7C40DD6}"/>
              </a:ext>
            </a:extLst>
          </p:cNvPr>
          <p:cNvGraphicFramePr>
            <a:graphicFrameLocks/>
          </p:cNvGraphicFramePr>
          <p:nvPr>
            <p:extLst>
              <p:ext uri="{D42A27DB-BD31-4B8C-83A1-F6EECF244321}">
                <p14:modId xmlns:p14="http://schemas.microsoft.com/office/powerpoint/2010/main" val="2964999149"/>
              </p:ext>
            </p:extLst>
          </p:nvPr>
        </p:nvGraphicFramePr>
        <p:xfrm>
          <a:off x="5574145" y="1373909"/>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Diagram 5">
            <a:extLst>
              <a:ext uri="{FF2B5EF4-FFF2-40B4-BE49-F238E27FC236}">
                <a16:creationId xmlns:a16="http://schemas.microsoft.com/office/drawing/2014/main" id="{2D7DDB92-2D77-9DD9-1B0D-04B9C54D76E2}"/>
              </a:ext>
            </a:extLst>
          </p:cNvPr>
          <p:cNvGraphicFramePr>
            <a:graphicFrameLocks/>
          </p:cNvGraphicFramePr>
          <p:nvPr>
            <p:extLst>
              <p:ext uri="{D42A27DB-BD31-4B8C-83A1-F6EECF244321}">
                <p14:modId xmlns:p14="http://schemas.microsoft.com/office/powerpoint/2010/main" val="2154395761"/>
              </p:ext>
            </p:extLst>
          </p:nvPr>
        </p:nvGraphicFramePr>
        <p:xfrm>
          <a:off x="838200" y="4117109"/>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iagram 6">
            <a:extLst>
              <a:ext uri="{FF2B5EF4-FFF2-40B4-BE49-F238E27FC236}">
                <a16:creationId xmlns:a16="http://schemas.microsoft.com/office/drawing/2014/main" id="{D128E989-FBBD-1DFE-F581-C19FF13A2C4C}"/>
              </a:ext>
            </a:extLst>
          </p:cNvPr>
          <p:cNvGraphicFramePr>
            <a:graphicFrameLocks/>
          </p:cNvGraphicFramePr>
          <p:nvPr>
            <p:extLst>
              <p:ext uri="{D42A27DB-BD31-4B8C-83A1-F6EECF244321}">
                <p14:modId xmlns:p14="http://schemas.microsoft.com/office/powerpoint/2010/main" val="4089971469"/>
              </p:ext>
            </p:extLst>
          </p:nvPr>
        </p:nvGraphicFramePr>
        <p:xfrm>
          <a:off x="5574145" y="3826582"/>
          <a:ext cx="4572000" cy="27432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88130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Driftbudget 2024-2026</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14" name="Bildobjekt 13">
            <a:extLst>
              <a:ext uri="{FF2B5EF4-FFF2-40B4-BE49-F238E27FC236}">
                <a16:creationId xmlns:a16="http://schemas.microsoft.com/office/drawing/2014/main" id="{6DB68A97-A2F6-79B1-A754-B8E3280EDB09}"/>
              </a:ext>
            </a:extLst>
          </p:cNvPr>
          <p:cNvPicPr>
            <a:picLocks noChangeAspect="1"/>
          </p:cNvPicPr>
          <p:nvPr/>
        </p:nvPicPr>
        <p:blipFill>
          <a:blip r:embed="rId4"/>
          <a:stretch>
            <a:fillRect/>
          </a:stretch>
        </p:blipFill>
        <p:spPr>
          <a:xfrm>
            <a:off x="1461440" y="1895261"/>
            <a:ext cx="9269119" cy="3067478"/>
          </a:xfrm>
          <a:prstGeom prst="rect">
            <a:avLst/>
          </a:prstGeom>
        </p:spPr>
      </p:pic>
    </p:spTree>
    <p:extLst>
      <p:ext uri="{BB962C8B-B14F-4D97-AF65-F5344CB8AC3E}">
        <p14:creationId xmlns:p14="http://schemas.microsoft.com/office/powerpoint/2010/main" val="3987318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Skatteintäkter, kommunalekonomisk utjämning och fastighetsavgift</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16" name="Bildobjekt 15">
            <a:extLst>
              <a:ext uri="{FF2B5EF4-FFF2-40B4-BE49-F238E27FC236}">
                <a16:creationId xmlns:a16="http://schemas.microsoft.com/office/drawing/2014/main" id="{0E22E38D-6EE2-BFCA-5786-33D15AD0371A}"/>
              </a:ext>
            </a:extLst>
          </p:cNvPr>
          <p:cNvPicPr>
            <a:picLocks noChangeAspect="1"/>
          </p:cNvPicPr>
          <p:nvPr/>
        </p:nvPicPr>
        <p:blipFill>
          <a:blip r:embed="rId4"/>
          <a:stretch>
            <a:fillRect/>
          </a:stretch>
        </p:blipFill>
        <p:spPr>
          <a:xfrm>
            <a:off x="1394756" y="2562104"/>
            <a:ext cx="9402487" cy="1733792"/>
          </a:xfrm>
          <a:prstGeom prst="rect">
            <a:avLst/>
          </a:prstGeom>
        </p:spPr>
      </p:pic>
    </p:spTree>
    <p:extLst>
      <p:ext uri="{BB962C8B-B14F-4D97-AF65-F5344CB8AC3E}">
        <p14:creationId xmlns:p14="http://schemas.microsoft.com/office/powerpoint/2010/main" val="2151615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Verksamhetens nettokostnader</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14" name="Bildobjekt 13">
            <a:extLst>
              <a:ext uri="{FF2B5EF4-FFF2-40B4-BE49-F238E27FC236}">
                <a16:creationId xmlns:a16="http://schemas.microsoft.com/office/drawing/2014/main" id="{C97E1DE6-36BB-BDD2-539F-E680E2B93A22}"/>
              </a:ext>
            </a:extLst>
          </p:cNvPr>
          <p:cNvPicPr>
            <a:picLocks noChangeAspect="1"/>
          </p:cNvPicPr>
          <p:nvPr/>
        </p:nvPicPr>
        <p:blipFill>
          <a:blip r:embed="rId4"/>
          <a:stretch>
            <a:fillRect/>
          </a:stretch>
        </p:blipFill>
        <p:spPr>
          <a:xfrm>
            <a:off x="757592" y="2321417"/>
            <a:ext cx="9364382" cy="1505160"/>
          </a:xfrm>
          <a:prstGeom prst="rect">
            <a:avLst/>
          </a:prstGeom>
        </p:spPr>
      </p:pic>
    </p:spTree>
    <p:extLst>
      <p:ext uri="{BB962C8B-B14F-4D97-AF65-F5344CB8AC3E}">
        <p14:creationId xmlns:p14="http://schemas.microsoft.com/office/powerpoint/2010/main" val="396039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Kassaflödesbudget</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8086D384-44F5-91DA-4FB9-BDEECB5CDAE1}"/>
              </a:ext>
            </a:extLst>
          </p:cNvPr>
          <p:cNvPicPr>
            <a:picLocks noChangeAspect="1"/>
          </p:cNvPicPr>
          <p:nvPr/>
        </p:nvPicPr>
        <p:blipFill>
          <a:blip r:embed="rId4"/>
          <a:stretch>
            <a:fillRect/>
          </a:stretch>
        </p:blipFill>
        <p:spPr>
          <a:xfrm>
            <a:off x="1122962" y="1625004"/>
            <a:ext cx="8526065" cy="4496427"/>
          </a:xfrm>
          <a:prstGeom prst="rect">
            <a:avLst/>
          </a:prstGeom>
        </p:spPr>
      </p:pic>
    </p:spTree>
    <p:extLst>
      <p:ext uri="{BB962C8B-B14F-4D97-AF65-F5344CB8AC3E}">
        <p14:creationId xmlns:p14="http://schemas.microsoft.com/office/powerpoint/2010/main" val="2700204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En bild som visar skärmbild, design, Teckensnitt, vit&#10;&#10;Automatiskt genererad beskrivning">
            <a:extLst>
              <a:ext uri="{FF2B5EF4-FFF2-40B4-BE49-F238E27FC236}">
                <a16:creationId xmlns:a16="http://schemas.microsoft.com/office/drawing/2014/main" id="{47E02104-064D-90C5-DFE5-66B863011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Bildobjekt 9" descr="En bild som visar text, skärmbild, Teckensnitt, Grafik&#10;&#10;Automatiskt genererad beskrivning">
            <a:extLst>
              <a:ext uri="{FF2B5EF4-FFF2-40B4-BE49-F238E27FC236}">
                <a16:creationId xmlns:a16="http://schemas.microsoft.com/office/drawing/2014/main" id="{39B0C7FB-7810-F84C-856B-122109A084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0385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E4E4A3A-4470-A622-7D7D-2FA65A950359}"/>
              </a:ext>
            </a:extLst>
          </p:cNvPr>
          <p:cNvPicPr>
            <a:picLocks noChangeAspect="1"/>
          </p:cNvPicPr>
          <p:nvPr/>
        </p:nvPicPr>
        <p:blipFill>
          <a:blip r:embed="rId3"/>
          <a:stretch>
            <a:fillRect/>
          </a:stretch>
        </p:blipFill>
        <p:spPr>
          <a:xfrm>
            <a:off x="0" y="0"/>
            <a:ext cx="12192000" cy="6858000"/>
          </a:xfrm>
          <a:prstGeom prst="rect">
            <a:avLst/>
          </a:prstGeom>
        </p:spPr>
      </p:pic>
      <p:pic>
        <p:nvPicPr>
          <p:cNvPr id="5" name="Bildobjekt 4" descr="En bild som visar text, skärmbild, Teckensnitt, Grafik&#10;&#10;Automatiskt genererad beskrivning">
            <a:extLst>
              <a:ext uri="{FF2B5EF4-FFF2-40B4-BE49-F238E27FC236}">
                <a16:creationId xmlns:a16="http://schemas.microsoft.com/office/drawing/2014/main" id="{41D5014A-1538-B7F5-2AB2-297E2E32D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descr="En bild som visar text, skärmbild, Teckensnitt, Grafik&#10;&#10;Automatiskt genererad beskrivning">
            <a:extLst>
              <a:ext uri="{FF2B5EF4-FFF2-40B4-BE49-F238E27FC236}">
                <a16:creationId xmlns:a16="http://schemas.microsoft.com/office/drawing/2014/main" id="{43D6B46E-4107-E09A-F483-4CD87240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10" name="Bildobjekt 9" descr="En bild som visar text, Teckensnitt, skärmbild, design&#10;&#10;Automatiskt genererad beskrivning">
            <a:extLst>
              <a:ext uri="{FF2B5EF4-FFF2-40B4-BE49-F238E27FC236}">
                <a16:creationId xmlns:a16="http://schemas.microsoft.com/office/drawing/2014/main" id="{6265F8A9-F8D3-81BF-0023-156502F49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Bildobjekt 10" descr="En bild som visar text, skärmbild, Teckensnitt, Grafik&#10;&#10;Automatiskt genererad beskrivning">
            <a:extLst>
              <a:ext uri="{FF2B5EF4-FFF2-40B4-BE49-F238E27FC236}">
                <a16:creationId xmlns:a16="http://schemas.microsoft.com/office/drawing/2014/main" id="{552DA490-C8CA-9BFC-021D-74ED27790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394733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Anslagna medel att fördela</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5" name="Bildobjekt 4">
            <a:extLst>
              <a:ext uri="{FF2B5EF4-FFF2-40B4-BE49-F238E27FC236}">
                <a16:creationId xmlns:a16="http://schemas.microsoft.com/office/drawing/2014/main" id="{BE305057-4A0D-3E98-F934-CA7A2DDACBD8}"/>
              </a:ext>
            </a:extLst>
          </p:cNvPr>
          <p:cNvPicPr>
            <a:picLocks noChangeAspect="1"/>
          </p:cNvPicPr>
          <p:nvPr/>
        </p:nvPicPr>
        <p:blipFill>
          <a:blip r:embed="rId4"/>
          <a:stretch>
            <a:fillRect/>
          </a:stretch>
        </p:blipFill>
        <p:spPr>
          <a:xfrm>
            <a:off x="838201" y="1852445"/>
            <a:ext cx="10047514" cy="2744207"/>
          </a:xfrm>
          <a:prstGeom prst="rect">
            <a:avLst/>
          </a:prstGeom>
        </p:spPr>
      </p:pic>
      <p:sp>
        <p:nvSpPr>
          <p:cNvPr id="6" name="Platshållare för innehåll 2">
            <a:extLst>
              <a:ext uri="{FF2B5EF4-FFF2-40B4-BE49-F238E27FC236}">
                <a16:creationId xmlns:a16="http://schemas.microsoft.com/office/drawing/2014/main" id="{77ADFC86-6801-A132-F8AC-AD3F6037E799}"/>
              </a:ext>
            </a:extLst>
          </p:cNvPr>
          <p:cNvSpPr>
            <a:spLocks noGrp="1"/>
          </p:cNvSpPr>
          <p:nvPr>
            <p:ph idx="1"/>
          </p:nvPr>
        </p:nvSpPr>
        <p:spPr>
          <a:xfrm>
            <a:off x="1039042" y="4973861"/>
            <a:ext cx="10515600" cy="921629"/>
          </a:xfrm>
        </p:spPr>
        <p:txBody>
          <a:bodyPr>
            <a:normAutofit/>
          </a:bodyPr>
          <a:lstStyle/>
          <a:p>
            <a:r>
              <a:rPr lang="sv-SE" sz="1800" dirty="0"/>
              <a:t>Anslag finns också för ökade hyreskostnader.</a:t>
            </a:r>
          </a:p>
        </p:txBody>
      </p:sp>
    </p:spTree>
    <p:extLst>
      <p:ext uri="{BB962C8B-B14F-4D97-AF65-F5344CB8AC3E}">
        <p14:creationId xmlns:p14="http://schemas.microsoft.com/office/powerpoint/2010/main" val="932272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dirty="0">
                <a:solidFill>
                  <a:schemeClr val="accent2"/>
                </a:solidFill>
              </a:rPr>
              <a:t>Skatteintäkter, kommunalekonomisk utjämning och fastighetsavgift</a:t>
            </a:r>
            <a:endParaRPr lang="sv-SE" dirty="0">
              <a:solidFill>
                <a:schemeClr val="accent2"/>
              </a:solidFill>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8EDF830A-FCDE-CE76-ECA9-BBBA07C78604}"/>
              </a:ext>
            </a:extLst>
          </p:cNvPr>
          <p:cNvPicPr>
            <a:picLocks noChangeAspect="1"/>
          </p:cNvPicPr>
          <p:nvPr/>
        </p:nvPicPr>
        <p:blipFill>
          <a:blip r:embed="rId4"/>
          <a:stretch>
            <a:fillRect/>
          </a:stretch>
        </p:blipFill>
        <p:spPr>
          <a:xfrm>
            <a:off x="1765893" y="2222105"/>
            <a:ext cx="7821116" cy="2715004"/>
          </a:xfrm>
          <a:prstGeom prst="rect">
            <a:avLst/>
          </a:prstGeom>
        </p:spPr>
      </p:pic>
    </p:spTree>
    <p:extLst>
      <p:ext uri="{BB962C8B-B14F-4D97-AF65-F5344CB8AC3E}">
        <p14:creationId xmlns:p14="http://schemas.microsoft.com/office/powerpoint/2010/main" val="2718940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dirty="0">
                <a:solidFill>
                  <a:schemeClr val="accent2"/>
                </a:solidFill>
              </a:rPr>
              <a:t>Pensioner</a:t>
            </a:r>
            <a:endParaRPr lang="sv-SE" dirty="0">
              <a:solidFill>
                <a:schemeClr val="accent2"/>
              </a:solidFill>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4C86F121-EDF6-621F-BF3E-7738E40EBF34}"/>
              </a:ext>
            </a:extLst>
          </p:cNvPr>
          <p:cNvPicPr>
            <a:picLocks noChangeAspect="1"/>
          </p:cNvPicPr>
          <p:nvPr/>
        </p:nvPicPr>
        <p:blipFill>
          <a:blip r:embed="rId4"/>
          <a:stretch>
            <a:fillRect/>
          </a:stretch>
        </p:blipFill>
        <p:spPr>
          <a:xfrm>
            <a:off x="1476247" y="1986927"/>
            <a:ext cx="8249801" cy="2238687"/>
          </a:xfrm>
          <a:prstGeom prst="rect">
            <a:avLst/>
          </a:prstGeom>
        </p:spPr>
      </p:pic>
      <p:sp>
        <p:nvSpPr>
          <p:cNvPr id="9" name="Platshållare för innehåll 2">
            <a:extLst>
              <a:ext uri="{FF2B5EF4-FFF2-40B4-BE49-F238E27FC236}">
                <a16:creationId xmlns:a16="http://schemas.microsoft.com/office/drawing/2014/main" id="{EAF29D66-06C1-4BBC-8D58-4657B8E3EEE6}"/>
              </a:ext>
            </a:extLst>
          </p:cNvPr>
          <p:cNvSpPr>
            <a:spLocks noGrp="1"/>
          </p:cNvSpPr>
          <p:nvPr>
            <p:ph idx="1"/>
          </p:nvPr>
        </p:nvSpPr>
        <p:spPr>
          <a:xfrm>
            <a:off x="1150172" y="4377850"/>
            <a:ext cx="10515600" cy="1009938"/>
          </a:xfrm>
        </p:spPr>
        <p:txBody>
          <a:bodyPr>
            <a:normAutofit/>
          </a:bodyPr>
          <a:lstStyle/>
          <a:p>
            <a:r>
              <a:rPr lang="sv-SE" sz="1800" dirty="0"/>
              <a:t>Kostnaden för den förmånsbestämda pensionen förväntas minska men det förutsätter att inflationen minskar i enlighet med prognoser</a:t>
            </a:r>
          </a:p>
          <a:p>
            <a:endParaRPr lang="sv-SE" sz="1800" dirty="0"/>
          </a:p>
        </p:txBody>
      </p:sp>
    </p:spTree>
    <p:extLst>
      <p:ext uri="{BB962C8B-B14F-4D97-AF65-F5344CB8AC3E}">
        <p14:creationId xmlns:p14="http://schemas.microsoft.com/office/powerpoint/2010/main" val="3635283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dirty="0">
                <a:solidFill>
                  <a:schemeClr val="accent2"/>
                </a:solidFill>
              </a:rPr>
              <a:t>Finansnetto</a:t>
            </a:r>
            <a:endParaRPr lang="sv-SE" dirty="0">
              <a:solidFill>
                <a:schemeClr val="accent2"/>
              </a:solidFill>
            </a:endParaRP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1150172" y="4377850"/>
            <a:ext cx="10515600" cy="1009938"/>
          </a:xfrm>
        </p:spPr>
        <p:txBody>
          <a:bodyPr>
            <a:normAutofit lnSpcReduction="10000"/>
          </a:bodyPr>
          <a:lstStyle/>
          <a:p>
            <a:r>
              <a:rPr lang="sv-SE" sz="1800" dirty="0"/>
              <a:t>Utdelning från Värnamo Stadshus AB, 6 miljoner kronor per år</a:t>
            </a:r>
          </a:p>
          <a:p>
            <a:r>
              <a:rPr lang="sv-SE" sz="1800" dirty="0"/>
              <a:t>Borgensintäkter från de kommunala bolagen, 8 miljoner kronor per år</a:t>
            </a:r>
          </a:p>
          <a:p>
            <a:r>
              <a:rPr lang="sv-SE" sz="1800" dirty="0"/>
              <a:t>Ökade räntekostnader i takt med att upplåning ökar</a:t>
            </a:r>
          </a:p>
          <a:p>
            <a:endParaRPr lang="sv-SE" sz="1800" dirty="0"/>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6" name="Bildobjekt 5">
            <a:extLst>
              <a:ext uri="{FF2B5EF4-FFF2-40B4-BE49-F238E27FC236}">
                <a16:creationId xmlns:a16="http://schemas.microsoft.com/office/drawing/2014/main" id="{5221A194-0623-889B-0A9F-880457872E8A}"/>
              </a:ext>
            </a:extLst>
          </p:cNvPr>
          <p:cNvPicPr>
            <a:picLocks noChangeAspect="1"/>
          </p:cNvPicPr>
          <p:nvPr/>
        </p:nvPicPr>
        <p:blipFill>
          <a:blip r:embed="rId4"/>
          <a:stretch>
            <a:fillRect/>
          </a:stretch>
        </p:blipFill>
        <p:spPr>
          <a:xfrm>
            <a:off x="838200" y="2248577"/>
            <a:ext cx="8421275" cy="1543265"/>
          </a:xfrm>
          <a:prstGeom prst="rect">
            <a:avLst/>
          </a:prstGeom>
        </p:spPr>
      </p:pic>
    </p:spTree>
    <p:extLst>
      <p:ext uri="{BB962C8B-B14F-4D97-AF65-F5344CB8AC3E}">
        <p14:creationId xmlns:p14="http://schemas.microsoft.com/office/powerpoint/2010/main" val="3540088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dirty="0">
                <a:solidFill>
                  <a:schemeClr val="accent2"/>
                </a:solidFill>
              </a:rPr>
              <a:t>Central lönepott</a:t>
            </a:r>
            <a:endParaRPr lang="sv-SE" dirty="0">
              <a:solidFill>
                <a:schemeClr val="accent2"/>
              </a:solidFill>
            </a:endParaRP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688314" y="3947942"/>
            <a:ext cx="10515600" cy="496700"/>
          </a:xfrm>
        </p:spPr>
        <p:txBody>
          <a:bodyPr>
            <a:normAutofit/>
          </a:bodyPr>
          <a:lstStyle/>
          <a:p>
            <a:r>
              <a:rPr lang="sv-SE" sz="1800" dirty="0"/>
              <a:t>Full kompensation till nämnderna för lönejusteringar vid ordinarie löneöversyn</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6" name="Bildobjekt 5">
            <a:extLst>
              <a:ext uri="{FF2B5EF4-FFF2-40B4-BE49-F238E27FC236}">
                <a16:creationId xmlns:a16="http://schemas.microsoft.com/office/drawing/2014/main" id="{4ADC434F-E4BA-593C-2D23-2DBFAF5C6914}"/>
              </a:ext>
            </a:extLst>
          </p:cNvPr>
          <p:cNvPicPr>
            <a:picLocks noChangeAspect="1"/>
          </p:cNvPicPr>
          <p:nvPr/>
        </p:nvPicPr>
        <p:blipFill>
          <a:blip r:embed="rId4"/>
          <a:stretch>
            <a:fillRect/>
          </a:stretch>
        </p:blipFill>
        <p:spPr>
          <a:xfrm>
            <a:off x="688314" y="2209630"/>
            <a:ext cx="8125959" cy="1219370"/>
          </a:xfrm>
          <a:prstGeom prst="rect">
            <a:avLst/>
          </a:prstGeom>
        </p:spPr>
      </p:pic>
    </p:spTree>
    <p:extLst>
      <p:ext uri="{BB962C8B-B14F-4D97-AF65-F5344CB8AC3E}">
        <p14:creationId xmlns:p14="http://schemas.microsoft.com/office/powerpoint/2010/main" val="350909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dirty="0">
                <a:solidFill>
                  <a:schemeClr val="accent2"/>
                </a:solidFill>
              </a:rPr>
              <a:t>Andel personalkostnader</a:t>
            </a:r>
            <a:endParaRPr lang="sv-SE" dirty="0">
              <a:solidFill>
                <a:schemeClr val="accent2"/>
              </a:solidFill>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
        <p:nvSpPr>
          <p:cNvPr id="14" name="Platshållare för innehåll 2">
            <a:extLst>
              <a:ext uri="{FF2B5EF4-FFF2-40B4-BE49-F238E27FC236}">
                <a16:creationId xmlns:a16="http://schemas.microsoft.com/office/drawing/2014/main" id="{ABFB0C28-61E9-D51D-56A7-7B6C8A99C174}"/>
              </a:ext>
            </a:extLst>
          </p:cNvPr>
          <p:cNvSpPr>
            <a:spLocks noGrp="1"/>
          </p:cNvSpPr>
          <p:nvPr>
            <p:ph idx="1"/>
          </p:nvPr>
        </p:nvSpPr>
        <p:spPr>
          <a:xfrm>
            <a:off x="984149" y="5996175"/>
            <a:ext cx="10515600" cy="496700"/>
          </a:xfrm>
        </p:spPr>
        <p:txBody>
          <a:bodyPr>
            <a:normAutofit/>
          </a:bodyPr>
          <a:lstStyle/>
          <a:p>
            <a:pPr marL="0" indent="0">
              <a:buNone/>
            </a:pPr>
            <a:r>
              <a:rPr lang="sv-SE" sz="1800" dirty="0"/>
              <a:t>Andel löne- och pensionskostnader i relation till totala kostnader (exkl. avskrivningar) budget 2024</a:t>
            </a:r>
          </a:p>
        </p:txBody>
      </p:sp>
      <p:graphicFrame>
        <p:nvGraphicFramePr>
          <p:cNvPr id="15" name="Diagram 14">
            <a:extLst>
              <a:ext uri="{FF2B5EF4-FFF2-40B4-BE49-F238E27FC236}">
                <a16:creationId xmlns:a16="http://schemas.microsoft.com/office/drawing/2014/main" id="{AD67B0D6-1A89-3F7B-9280-0704450AD31A}"/>
              </a:ext>
            </a:extLst>
          </p:cNvPr>
          <p:cNvGraphicFramePr>
            <a:graphicFrameLocks/>
          </p:cNvGraphicFramePr>
          <p:nvPr>
            <p:extLst>
              <p:ext uri="{D42A27DB-BD31-4B8C-83A1-F6EECF244321}">
                <p14:modId xmlns:p14="http://schemas.microsoft.com/office/powerpoint/2010/main" val="377983680"/>
              </p:ext>
            </p:extLst>
          </p:nvPr>
        </p:nvGraphicFramePr>
        <p:xfrm>
          <a:off x="1171185" y="1561379"/>
          <a:ext cx="5977760" cy="37495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91234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E4E4A3A-4470-A622-7D7D-2FA65A950359}"/>
              </a:ext>
            </a:extLst>
          </p:cNvPr>
          <p:cNvPicPr>
            <a:picLocks noChangeAspect="1"/>
          </p:cNvPicPr>
          <p:nvPr/>
        </p:nvPicPr>
        <p:blipFill>
          <a:blip r:embed="rId3"/>
          <a:stretch>
            <a:fillRect/>
          </a:stretch>
        </p:blipFill>
        <p:spPr>
          <a:xfrm>
            <a:off x="0" y="0"/>
            <a:ext cx="12192000" cy="6858000"/>
          </a:xfrm>
          <a:prstGeom prst="rect">
            <a:avLst/>
          </a:prstGeom>
        </p:spPr>
      </p:pic>
      <p:pic>
        <p:nvPicPr>
          <p:cNvPr id="5" name="Bildobjekt 4" descr="En bild som visar text, skärmbild, Teckensnitt, Grafik&#10;&#10;Automatiskt genererad beskrivning">
            <a:extLst>
              <a:ext uri="{FF2B5EF4-FFF2-40B4-BE49-F238E27FC236}">
                <a16:creationId xmlns:a16="http://schemas.microsoft.com/office/drawing/2014/main" id="{41D5014A-1538-B7F5-2AB2-297E2E32D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3" name="Bildobjekt 2" descr="En bild som visar design, skärmbild, vit, Teckensnitt&#10;&#10;Automatiskt genererad beskrivning">
            <a:extLst>
              <a:ext uri="{FF2B5EF4-FFF2-40B4-BE49-F238E27FC236}">
                <a16:creationId xmlns:a16="http://schemas.microsoft.com/office/drawing/2014/main" id="{F14146C1-8110-9471-B3B3-A1CDC0F0C3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Bildobjekt 7" descr="En bild som visar text, skärmbild, Teckensnitt, Grafik&#10;&#10;Automatiskt genererad beskrivning">
            <a:extLst>
              <a:ext uri="{FF2B5EF4-FFF2-40B4-BE49-F238E27FC236}">
                <a16:creationId xmlns:a16="http://schemas.microsoft.com/office/drawing/2014/main" id="{43D6B46E-4107-E09A-F483-4CD872406D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486943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a:solidFill>
                  <a:schemeClr val="accent2"/>
                </a:solidFill>
              </a:rPr>
              <a:t>Nämndernas budgetramar</a:t>
            </a:r>
            <a:endParaRPr lang="sv-SE" dirty="0">
              <a:solidFill>
                <a:schemeClr val="accent2"/>
              </a:solidFill>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10" name="Bildobjekt 9">
            <a:extLst>
              <a:ext uri="{FF2B5EF4-FFF2-40B4-BE49-F238E27FC236}">
                <a16:creationId xmlns:a16="http://schemas.microsoft.com/office/drawing/2014/main" id="{E5B6A088-A819-55E1-243B-527E528DD174}"/>
              </a:ext>
            </a:extLst>
          </p:cNvPr>
          <p:cNvPicPr>
            <a:picLocks noChangeAspect="1"/>
          </p:cNvPicPr>
          <p:nvPr/>
        </p:nvPicPr>
        <p:blipFill>
          <a:blip r:embed="rId4"/>
          <a:stretch>
            <a:fillRect/>
          </a:stretch>
        </p:blipFill>
        <p:spPr>
          <a:xfrm>
            <a:off x="1216767" y="1690688"/>
            <a:ext cx="7563906" cy="3982006"/>
          </a:xfrm>
          <a:prstGeom prst="rect">
            <a:avLst/>
          </a:prstGeom>
        </p:spPr>
      </p:pic>
    </p:spTree>
    <p:extLst>
      <p:ext uri="{BB962C8B-B14F-4D97-AF65-F5344CB8AC3E}">
        <p14:creationId xmlns:p14="http://schemas.microsoft.com/office/powerpoint/2010/main" val="461681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sz="4400" dirty="0">
                <a:solidFill>
                  <a:schemeClr val="accent2"/>
                </a:solidFill>
              </a:rPr>
              <a:t>Nämndernas budgetramar, % av budget</a:t>
            </a:r>
            <a:endParaRPr lang="sv-SE" dirty="0">
              <a:solidFill>
                <a:schemeClr val="accent2"/>
              </a:solidFill>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graphicFrame>
        <p:nvGraphicFramePr>
          <p:cNvPr id="8" name="Diagram 7">
            <a:extLst>
              <a:ext uri="{FF2B5EF4-FFF2-40B4-BE49-F238E27FC236}">
                <a16:creationId xmlns:a16="http://schemas.microsoft.com/office/drawing/2014/main" id="{01E553BF-C991-37B8-A33A-DE126F148074}"/>
              </a:ext>
            </a:extLst>
          </p:cNvPr>
          <p:cNvGraphicFramePr>
            <a:graphicFrameLocks/>
          </p:cNvGraphicFramePr>
          <p:nvPr>
            <p:extLst>
              <p:ext uri="{D42A27DB-BD31-4B8C-83A1-F6EECF244321}">
                <p14:modId xmlns:p14="http://schemas.microsoft.com/office/powerpoint/2010/main" val="988663326"/>
              </p:ext>
            </p:extLst>
          </p:nvPr>
        </p:nvGraphicFramePr>
        <p:xfrm>
          <a:off x="1452941" y="1886346"/>
          <a:ext cx="6508804" cy="40156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983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Revidering av visionen</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38200" y="1690688"/>
            <a:ext cx="10515600" cy="4351338"/>
          </a:xfrm>
        </p:spPr>
        <p:txBody>
          <a:bodyPr>
            <a:normAutofit/>
          </a:bodyPr>
          <a:lstStyle/>
          <a:p>
            <a:pPr marL="0" indent="0">
              <a:buNone/>
            </a:pPr>
            <a:r>
              <a:rPr lang="sv-SE" sz="1800" dirty="0"/>
              <a:t>Antalet 40 000 invånare utgår liksom målåret 2035. </a:t>
            </a:r>
          </a:p>
          <a:p>
            <a:pPr marL="0" indent="0">
              <a:buNone/>
            </a:pPr>
            <a:r>
              <a:rPr lang="sv-SE" sz="1800" dirty="0"/>
              <a:t>Anledningen är att det anses viktigare att vi växer och på vilket sätt vi växer, snarare än ett specifikt antal. Att säkerställa att befolkningsmängden ständigt ökar i Värnamo kommun är fortsatt viktigt. </a:t>
            </a:r>
          </a:p>
          <a:p>
            <a:pPr marL="0" indent="0">
              <a:buNone/>
            </a:pPr>
            <a:r>
              <a:rPr lang="sv-SE" sz="1800" dirty="0"/>
              <a:t>Enligt de prognoser (två) som har tagits fram antas befolkningen fortsätta öka under hela prognosperioden och inflyttningen är den demografiska komponent som förväntas bidra till folkökningen. </a:t>
            </a:r>
            <a:br>
              <a:rPr lang="sv-SE" sz="1800" dirty="0"/>
            </a:br>
            <a:br>
              <a:rPr lang="sv-SE" sz="1800" dirty="0"/>
            </a:br>
            <a:r>
              <a:rPr lang="sv-SE" sz="1800" dirty="0"/>
              <a:t>De två olika scenarierna visar en ökning på 80 respektive 140 nya invånare i genomsnitt per år 2023 – 2032 vilket innebär 35 500 eller 36 000 år 2032. </a:t>
            </a:r>
            <a:endParaRPr lang="sv-SE" dirty="0"/>
          </a:p>
        </p:txBody>
      </p:sp>
      <p:pic>
        <p:nvPicPr>
          <p:cNvPr id="8" name="Bildobjekt 7" descr="En bild som visar text, skärmbild, Teckensnitt, Grafik&#10;&#10;Automatiskt genererad beskrivning">
            <a:extLst>
              <a:ext uri="{FF2B5EF4-FFF2-40B4-BE49-F238E27FC236}">
                <a16:creationId xmlns:a16="http://schemas.microsoft.com/office/drawing/2014/main" id="{C4D07091-C614-DAB0-A7E3-3D908896C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2720309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Tillkommande budgetanslag</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23227AB3-FF82-031B-BB5C-A5EAAE74A858}"/>
              </a:ext>
            </a:extLst>
          </p:cNvPr>
          <p:cNvPicPr>
            <a:picLocks noChangeAspect="1"/>
          </p:cNvPicPr>
          <p:nvPr/>
        </p:nvPicPr>
        <p:blipFill>
          <a:blip r:embed="rId4"/>
          <a:stretch>
            <a:fillRect/>
          </a:stretch>
        </p:blipFill>
        <p:spPr>
          <a:xfrm>
            <a:off x="722047" y="1559766"/>
            <a:ext cx="8897592" cy="4534533"/>
          </a:xfrm>
          <a:prstGeom prst="rect">
            <a:avLst/>
          </a:prstGeom>
        </p:spPr>
      </p:pic>
    </p:spTree>
    <p:extLst>
      <p:ext uri="{BB962C8B-B14F-4D97-AF65-F5344CB8AC3E}">
        <p14:creationId xmlns:p14="http://schemas.microsoft.com/office/powerpoint/2010/main" val="38773998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Effektivisering med anledning av inflation</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EE2F034A-81ED-5671-A654-6CCE5FDDC37C}"/>
              </a:ext>
            </a:extLst>
          </p:cNvPr>
          <p:cNvPicPr>
            <a:picLocks noChangeAspect="1"/>
          </p:cNvPicPr>
          <p:nvPr/>
        </p:nvPicPr>
        <p:blipFill>
          <a:blip r:embed="rId4"/>
          <a:stretch>
            <a:fillRect/>
          </a:stretch>
        </p:blipFill>
        <p:spPr>
          <a:xfrm>
            <a:off x="1218642" y="2084005"/>
            <a:ext cx="9183382" cy="1743318"/>
          </a:xfrm>
          <a:prstGeom prst="rect">
            <a:avLst/>
          </a:prstGeom>
        </p:spPr>
      </p:pic>
      <p:sp>
        <p:nvSpPr>
          <p:cNvPr id="9" name="Platshållare för innehåll 2">
            <a:extLst>
              <a:ext uri="{FF2B5EF4-FFF2-40B4-BE49-F238E27FC236}">
                <a16:creationId xmlns:a16="http://schemas.microsoft.com/office/drawing/2014/main" id="{C1D6C057-50AE-194A-C249-7EEB928993D4}"/>
              </a:ext>
            </a:extLst>
          </p:cNvPr>
          <p:cNvSpPr>
            <a:spLocks noGrp="1"/>
          </p:cNvSpPr>
          <p:nvPr>
            <p:ph idx="1"/>
          </p:nvPr>
        </p:nvSpPr>
        <p:spPr>
          <a:xfrm>
            <a:off x="1218642" y="4220640"/>
            <a:ext cx="10515600" cy="1325563"/>
          </a:xfrm>
        </p:spPr>
        <p:txBody>
          <a:bodyPr>
            <a:normAutofit/>
          </a:bodyPr>
          <a:lstStyle/>
          <a:p>
            <a:r>
              <a:rPr lang="sv-SE" sz="1800" dirty="0"/>
              <a:t>Nämnderna har kompenserats för prisökningar 2022 och 2023 (utifrån beräkningar hösten 2022)</a:t>
            </a:r>
          </a:p>
          <a:p>
            <a:r>
              <a:rPr lang="sv-SE" sz="1800" dirty="0"/>
              <a:t>Anslag har ökats med 31,4 miljoner kronor inför 2023</a:t>
            </a:r>
          </a:p>
          <a:p>
            <a:r>
              <a:rPr lang="sv-SE" sz="1800" dirty="0"/>
              <a:t>I 2024 budget finns inte utrymme för kompensation vilket i praktiken innebär behov av effektiviseringar</a:t>
            </a:r>
          </a:p>
        </p:txBody>
      </p:sp>
    </p:spTree>
    <p:extLst>
      <p:ext uri="{BB962C8B-B14F-4D97-AF65-F5344CB8AC3E}">
        <p14:creationId xmlns:p14="http://schemas.microsoft.com/office/powerpoint/2010/main" val="1008935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E4E4A3A-4470-A622-7D7D-2FA65A950359}"/>
              </a:ext>
            </a:extLst>
          </p:cNvPr>
          <p:cNvPicPr>
            <a:picLocks noChangeAspect="1"/>
          </p:cNvPicPr>
          <p:nvPr/>
        </p:nvPicPr>
        <p:blipFill>
          <a:blip r:embed="rId3"/>
          <a:stretch>
            <a:fillRect/>
          </a:stretch>
        </p:blipFill>
        <p:spPr>
          <a:xfrm>
            <a:off x="0" y="0"/>
            <a:ext cx="12192000" cy="6858000"/>
          </a:xfrm>
          <a:prstGeom prst="rect">
            <a:avLst/>
          </a:prstGeom>
        </p:spPr>
      </p:pic>
      <p:pic>
        <p:nvPicPr>
          <p:cNvPr id="5" name="Bildobjekt 4" descr="En bild som visar text, skärmbild, Teckensnitt, Grafik&#10;&#10;Automatiskt genererad beskrivning">
            <a:extLst>
              <a:ext uri="{FF2B5EF4-FFF2-40B4-BE49-F238E27FC236}">
                <a16:creationId xmlns:a16="http://schemas.microsoft.com/office/drawing/2014/main" id="{41D5014A-1538-B7F5-2AB2-297E2E32DE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3" name="Bildobjekt 2" descr="En bild som visar text, Teckensnitt, design, skärmbild&#10;&#10;Automatiskt genererad beskrivning">
            <a:extLst>
              <a:ext uri="{FF2B5EF4-FFF2-40B4-BE49-F238E27FC236}">
                <a16:creationId xmlns:a16="http://schemas.microsoft.com/office/drawing/2014/main" id="{7C8948DC-02AA-8720-7F03-4B9BE4906D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Bildobjekt 5" descr="En bild som visar text, skärmbild, Teckensnitt, Grafik&#10;&#10;Automatiskt genererad beskrivning">
            <a:extLst>
              <a:ext uri="{FF2B5EF4-FFF2-40B4-BE49-F238E27FC236}">
                <a16:creationId xmlns:a16="http://schemas.microsoft.com/office/drawing/2014/main" id="{C59367DA-3E33-4CA1-1CB8-1D8BD57F0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806539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Investeringsbudget och plan</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10" name="Bildobjekt 9">
            <a:extLst>
              <a:ext uri="{FF2B5EF4-FFF2-40B4-BE49-F238E27FC236}">
                <a16:creationId xmlns:a16="http://schemas.microsoft.com/office/drawing/2014/main" id="{458B14E4-017D-3631-C441-83A0041E2400}"/>
              </a:ext>
            </a:extLst>
          </p:cNvPr>
          <p:cNvPicPr>
            <a:picLocks noChangeAspect="1"/>
          </p:cNvPicPr>
          <p:nvPr/>
        </p:nvPicPr>
        <p:blipFill>
          <a:blip r:embed="rId4"/>
          <a:stretch>
            <a:fillRect/>
          </a:stretch>
        </p:blipFill>
        <p:spPr>
          <a:xfrm>
            <a:off x="808887" y="1461813"/>
            <a:ext cx="10574226" cy="3934374"/>
          </a:xfrm>
          <a:prstGeom prst="rect">
            <a:avLst/>
          </a:prstGeom>
        </p:spPr>
      </p:pic>
    </p:spTree>
    <p:extLst>
      <p:ext uri="{BB962C8B-B14F-4D97-AF65-F5344CB8AC3E}">
        <p14:creationId xmlns:p14="http://schemas.microsoft.com/office/powerpoint/2010/main" val="4244637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Investeringsbudget, Skattefinansierad</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73C6C17C-CD77-ED9B-983B-A2250B6FF96C}"/>
              </a:ext>
            </a:extLst>
          </p:cNvPr>
          <p:cNvPicPr>
            <a:picLocks noChangeAspect="1"/>
          </p:cNvPicPr>
          <p:nvPr/>
        </p:nvPicPr>
        <p:blipFill>
          <a:blip r:embed="rId4"/>
          <a:stretch>
            <a:fillRect/>
          </a:stretch>
        </p:blipFill>
        <p:spPr>
          <a:xfrm>
            <a:off x="618871" y="2189749"/>
            <a:ext cx="10307488" cy="1028844"/>
          </a:xfrm>
          <a:prstGeom prst="rect">
            <a:avLst/>
          </a:prstGeom>
        </p:spPr>
      </p:pic>
      <p:sp>
        <p:nvSpPr>
          <p:cNvPr id="9" name="Platshållare för innehåll 2">
            <a:extLst>
              <a:ext uri="{FF2B5EF4-FFF2-40B4-BE49-F238E27FC236}">
                <a16:creationId xmlns:a16="http://schemas.microsoft.com/office/drawing/2014/main" id="{11A17D02-C1A5-4F6C-D4D5-34F5FE7654EC}"/>
              </a:ext>
            </a:extLst>
          </p:cNvPr>
          <p:cNvSpPr>
            <a:spLocks noGrp="1"/>
          </p:cNvSpPr>
          <p:nvPr>
            <p:ph idx="1"/>
          </p:nvPr>
        </p:nvSpPr>
        <p:spPr>
          <a:xfrm>
            <a:off x="1006769" y="3639408"/>
            <a:ext cx="10515600" cy="1325563"/>
          </a:xfrm>
        </p:spPr>
        <p:txBody>
          <a:bodyPr>
            <a:normAutofit fontScale="92500" lnSpcReduction="10000"/>
          </a:bodyPr>
          <a:lstStyle/>
          <a:p>
            <a:r>
              <a:rPr lang="sv-SE" sz="1800" dirty="0"/>
              <a:t>Fortsatt hög investeringsnivå 2023-2025</a:t>
            </a:r>
          </a:p>
          <a:p>
            <a:r>
              <a:rPr lang="sv-SE" sz="1800" dirty="0"/>
              <a:t>Nybyggnation skola väster samt fotbollsarena enligt tidigare budget och plan</a:t>
            </a:r>
          </a:p>
          <a:p>
            <a:r>
              <a:rPr lang="sv-SE" sz="1800" dirty="0"/>
              <a:t>Från 2026 fokus på renovering och underhåll</a:t>
            </a:r>
          </a:p>
          <a:p>
            <a:r>
              <a:rPr lang="sv-SE" sz="1800" dirty="0"/>
              <a:t>Nytt upplägg för investeringsbudget skattefinansierade investeringar</a:t>
            </a:r>
          </a:p>
        </p:txBody>
      </p:sp>
    </p:spTree>
    <p:extLst>
      <p:ext uri="{BB962C8B-B14F-4D97-AF65-F5344CB8AC3E}">
        <p14:creationId xmlns:p14="http://schemas.microsoft.com/office/powerpoint/2010/main" val="305286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a:xfrm>
            <a:off x="676316" y="172618"/>
            <a:ext cx="10515600" cy="1325563"/>
          </a:xfrm>
        </p:spPr>
        <p:txBody>
          <a:bodyPr/>
          <a:lstStyle/>
          <a:p>
            <a:r>
              <a:rPr lang="sv-SE" dirty="0">
                <a:solidFill>
                  <a:schemeClr val="accent2"/>
                </a:solidFill>
              </a:rPr>
              <a:t>Nytt upplägg för investeringsbudget</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16307" y="1412782"/>
            <a:ext cx="10753165" cy="4351338"/>
          </a:xfrm>
        </p:spPr>
        <p:txBody>
          <a:bodyPr>
            <a:normAutofit/>
          </a:bodyPr>
          <a:lstStyle/>
          <a:p>
            <a:endParaRPr lang="sv-SE" sz="1800" dirty="0"/>
          </a:p>
          <a:p>
            <a:r>
              <a:rPr lang="sv-SE" sz="1800" dirty="0"/>
              <a:t>En basnivå avseende skattefinansierade investeringar sätts per nämnd och år.</a:t>
            </a:r>
          </a:p>
          <a:p>
            <a:r>
              <a:rPr lang="sv-SE" sz="1800" dirty="0"/>
              <a:t>Successiv implementering där större pågående projekt först färdigställs enligt plan.</a:t>
            </a:r>
          </a:p>
          <a:p>
            <a:r>
              <a:rPr lang="sv-SE" sz="1800" dirty="0"/>
              <a:t>Samtliga nämnder får i uppdrag att anpassa och prioritera i enlighet med total budgetram per år och nämnd avseende investeringsbudget 2024 och plan 2025-2028.</a:t>
            </a:r>
          </a:p>
          <a:p>
            <a:r>
              <a:rPr lang="sv-SE" sz="1800" dirty="0"/>
              <a:t>Nämnderna återrapporterar senast 30 september till kommunstyrelsen för beslut i kommunfullmäktige i samband med novemberbudgeten.</a:t>
            </a:r>
          </a:p>
          <a:p>
            <a:r>
              <a:rPr lang="sv-SE" sz="1800" dirty="0"/>
              <a:t>Kommunstyrelsen får i uppdrag att utforma förslag på rutin där investeringsbudgetramar per nämnd fastställs som en del i framskrivning av budgetförutsättningar.</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875235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Investeringsbudget 2024 med plan 2025-2028</a:t>
            </a:r>
            <a:br>
              <a:rPr lang="sv-SE" dirty="0">
                <a:solidFill>
                  <a:schemeClr val="accent2"/>
                </a:solidFill>
              </a:rPr>
            </a:br>
            <a:r>
              <a:rPr lang="sv-SE" dirty="0">
                <a:solidFill>
                  <a:schemeClr val="accent2"/>
                </a:solidFill>
              </a:rPr>
              <a:t>Ramar för större projekt</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DDC82E99-7CC0-7E59-5E8B-40ABF2170930}"/>
              </a:ext>
            </a:extLst>
          </p:cNvPr>
          <p:cNvPicPr>
            <a:picLocks noChangeAspect="1"/>
          </p:cNvPicPr>
          <p:nvPr/>
        </p:nvPicPr>
        <p:blipFill>
          <a:blip r:embed="rId4"/>
          <a:stretch>
            <a:fillRect/>
          </a:stretch>
        </p:blipFill>
        <p:spPr>
          <a:xfrm>
            <a:off x="931530" y="1607042"/>
            <a:ext cx="8190956" cy="4986923"/>
          </a:xfrm>
          <a:prstGeom prst="rect">
            <a:avLst/>
          </a:prstGeom>
        </p:spPr>
      </p:pic>
    </p:spTree>
    <p:extLst>
      <p:ext uri="{BB962C8B-B14F-4D97-AF65-F5344CB8AC3E}">
        <p14:creationId xmlns:p14="http://schemas.microsoft.com/office/powerpoint/2010/main" val="3843455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Investeringsbudget 2024 med plan 2025-2028</a:t>
            </a:r>
            <a:br>
              <a:rPr lang="sv-SE" dirty="0">
                <a:solidFill>
                  <a:schemeClr val="accent2"/>
                </a:solidFill>
              </a:rPr>
            </a:br>
            <a:r>
              <a:rPr lang="sv-SE" dirty="0">
                <a:solidFill>
                  <a:schemeClr val="accent2"/>
                </a:solidFill>
              </a:rPr>
              <a:t>Ramar bas</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F7755245-EDF8-9729-5B37-CB8DC4A8D1C2}"/>
              </a:ext>
            </a:extLst>
          </p:cNvPr>
          <p:cNvPicPr>
            <a:picLocks noChangeAspect="1"/>
          </p:cNvPicPr>
          <p:nvPr/>
        </p:nvPicPr>
        <p:blipFill>
          <a:blip r:embed="rId4"/>
          <a:stretch>
            <a:fillRect/>
          </a:stretch>
        </p:blipFill>
        <p:spPr>
          <a:xfrm>
            <a:off x="838204" y="1828904"/>
            <a:ext cx="8830907" cy="3372321"/>
          </a:xfrm>
          <a:prstGeom prst="rect">
            <a:avLst/>
          </a:prstGeom>
        </p:spPr>
      </p:pic>
    </p:spTree>
    <p:extLst>
      <p:ext uri="{BB962C8B-B14F-4D97-AF65-F5344CB8AC3E}">
        <p14:creationId xmlns:p14="http://schemas.microsoft.com/office/powerpoint/2010/main" val="31470121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Skattefinansierad verksamhet år 2024, </a:t>
            </a:r>
            <a:br>
              <a:rPr lang="sv-SE" dirty="0">
                <a:solidFill>
                  <a:schemeClr val="accent2"/>
                </a:solidFill>
              </a:rPr>
            </a:br>
            <a:r>
              <a:rPr lang="sv-SE" dirty="0">
                <a:solidFill>
                  <a:schemeClr val="accent2"/>
                </a:solidFill>
              </a:rPr>
              <a:t>per nämnd</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9F9D4DC8-92C6-ABFE-F57F-D7EA5F48C22D}"/>
              </a:ext>
            </a:extLst>
          </p:cNvPr>
          <p:cNvPicPr>
            <a:picLocks noChangeAspect="1"/>
          </p:cNvPicPr>
          <p:nvPr/>
        </p:nvPicPr>
        <p:blipFill>
          <a:blip r:embed="rId4"/>
          <a:stretch>
            <a:fillRect/>
          </a:stretch>
        </p:blipFill>
        <p:spPr>
          <a:xfrm>
            <a:off x="838200" y="1690688"/>
            <a:ext cx="9955014" cy="3877216"/>
          </a:xfrm>
          <a:prstGeom prst="rect">
            <a:avLst/>
          </a:prstGeom>
        </p:spPr>
      </p:pic>
    </p:spTree>
    <p:extLst>
      <p:ext uri="{BB962C8B-B14F-4D97-AF65-F5344CB8AC3E}">
        <p14:creationId xmlns:p14="http://schemas.microsoft.com/office/powerpoint/2010/main" val="184986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Investeringsbudget år 2024, </a:t>
            </a:r>
            <a:br>
              <a:rPr lang="sv-SE" dirty="0">
                <a:solidFill>
                  <a:schemeClr val="accent2"/>
                </a:solidFill>
              </a:rPr>
            </a:br>
            <a:r>
              <a:rPr lang="sv-SE" dirty="0">
                <a:solidFill>
                  <a:schemeClr val="accent2"/>
                </a:solidFill>
              </a:rPr>
              <a:t>Mark- och exploatering</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8" name="Bildobjekt 7">
            <a:extLst>
              <a:ext uri="{FF2B5EF4-FFF2-40B4-BE49-F238E27FC236}">
                <a16:creationId xmlns:a16="http://schemas.microsoft.com/office/drawing/2014/main" id="{E04647A7-3E2C-5200-AE76-7DCF2E5DC2C3}"/>
              </a:ext>
            </a:extLst>
          </p:cNvPr>
          <p:cNvPicPr>
            <a:picLocks noChangeAspect="1"/>
          </p:cNvPicPr>
          <p:nvPr/>
        </p:nvPicPr>
        <p:blipFill>
          <a:blip r:embed="rId4"/>
          <a:stretch>
            <a:fillRect/>
          </a:stretch>
        </p:blipFill>
        <p:spPr>
          <a:xfrm>
            <a:off x="838200" y="2169247"/>
            <a:ext cx="10040751" cy="1228896"/>
          </a:xfrm>
          <a:prstGeom prst="rect">
            <a:avLst/>
          </a:prstGeom>
        </p:spPr>
      </p:pic>
      <p:sp>
        <p:nvSpPr>
          <p:cNvPr id="9" name="Platshållare för innehåll 2">
            <a:extLst>
              <a:ext uri="{FF2B5EF4-FFF2-40B4-BE49-F238E27FC236}">
                <a16:creationId xmlns:a16="http://schemas.microsoft.com/office/drawing/2014/main" id="{AE08D7B3-2FD4-32FF-F7F7-20AA71E6F84F}"/>
              </a:ext>
            </a:extLst>
          </p:cNvPr>
          <p:cNvSpPr>
            <a:spLocks noGrp="1"/>
          </p:cNvSpPr>
          <p:nvPr>
            <p:ph idx="1"/>
          </p:nvPr>
        </p:nvSpPr>
        <p:spPr>
          <a:xfrm>
            <a:off x="1039042" y="3746985"/>
            <a:ext cx="10515600" cy="1933053"/>
          </a:xfrm>
        </p:spPr>
        <p:txBody>
          <a:bodyPr>
            <a:normAutofit/>
          </a:bodyPr>
          <a:lstStyle/>
          <a:p>
            <a:pPr marL="0" indent="0">
              <a:buNone/>
            </a:pPr>
            <a:r>
              <a:rPr lang="sv-SE" sz="1800" dirty="0"/>
              <a:t>Exempel:</a:t>
            </a:r>
          </a:p>
          <a:p>
            <a:r>
              <a:rPr lang="sv-SE" sz="1800" dirty="0"/>
              <a:t>Bostäder: Norra Helmershus, Södra </a:t>
            </a:r>
            <a:r>
              <a:rPr lang="sv-SE" sz="1800" dirty="0" err="1"/>
              <a:t>Ljusseveka</a:t>
            </a:r>
            <a:r>
              <a:rPr lang="sv-SE" sz="1800" dirty="0"/>
              <a:t>, Mossleplatån, Bor</a:t>
            </a:r>
          </a:p>
          <a:p>
            <a:r>
              <a:rPr lang="sv-SE" sz="1800" dirty="0"/>
              <a:t>Verksamhetsområden: Sörsjö, Forsheda, Bor, med flera</a:t>
            </a:r>
          </a:p>
        </p:txBody>
      </p:sp>
    </p:spTree>
    <p:extLst>
      <p:ext uri="{BB962C8B-B14F-4D97-AF65-F5344CB8AC3E}">
        <p14:creationId xmlns:p14="http://schemas.microsoft.com/office/powerpoint/2010/main" val="1244028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Vision</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38200" y="1690688"/>
            <a:ext cx="10515600" cy="4351338"/>
          </a:xfrm>
        </p:spPr>
        <p:txBody>
          <a:bodyPr>
            <a:normAutofit/>
          </a:bodyPr>
          <a:lstStyle/>
          <a:p>
            <a:pPr marL="0" indent="0">
              <a:buNone/>
            </a:pPr>
            <a:r>
              <a:rPr lang="sv-SE" sz="1800" b="1" dirty="0"/>
              <a:t>Värnamo kommun - den mänskliga tillväxtkommunen! </a:t>
            </a:r>
          </a:p>
          <a:p>
            <a:endParaRPr lang="sv-SE" sz="1800" dirty="0"/>
          </a:p>
          <a:p>
            <a:pPr marL="0" indent="0">
              <a:buNone/>
            </a:pPr>
            <a:r>
              <a:rPr lang="sv-SE" sz="1800" dirty="0"/>
              <a:t>Visionen om den mänskliga tillväxtkommunen förmedlar: </a:t>
            </a:r>
          </a:p>
          <a:p>
            <a:pPr marL="0" indent="0">
              <a:buNone/>
            </a:pPr>
            <a:r>
              <a:rPr lang="sv-SE" sz="1800" dirty="0"/>
              <a:t>• Hållbarhet: alla räknas och varje människa är en tillgång – kommunens utveckling präglas av långsiktighet, delaktighet, tolerans och integration. </a:t>
            </a:r>
          </a:p>
          <a:p>
            <a:pPr marL="0" indent="0">
              <a:buNone/>
            </a:pPr>
            <a:r>
              <a:rPr lang="sv-SE" sz="1800" dirty="0"/>
              <a:t>• Attraktivitet: här ska finnas möjlighet att växa som människa och företag, möjlighet till utbildning och föreningsliv, boende och arbete. </a:t>
            </a:r>
          </a:p>
          <a:p>
            <a:pPr marL="0" indent="0">
              <a:buNone/>
            </a:pPr>
            <a:r>
              <a:rPr lang="sv-SE" sz="1800" dirty="0"/>
              <a:t>• Tillväxt: en kommun som växer och välkomnar fler medborgare och verksamheter. </a:t>
            </a:r>
          </a:p>
          <a:p>
            <a:pPr marL="0" indent="0">
              <a:buNone/>
            </a:pPr>
            <a:r>
              <a:rPr lang="sv-SE" sz="1800" dirty="0"/>
              <a:t>• Trygghet: en mänsklig kommun som möter medborgaren med trygg omsorg genom hela livet. </a:t>
            </a:r>
          </a:p>
          <a:p>
            <a:pPr marL="0" indent="0">
              <a:buNone/>
            </a:pPr>
            <a:endParaRPr lang="sv-SE" sz="1800" dirty="0"/>
          </a:p>
          <a:p>
            <a:pPr marL="0" indent="0">
              <a:buNone/>
            </a:pPr>
            <a:r>
              <a:rPr lang="sv-SE" sz="1800" dirty="0"/>
              <a:t>Visionen är vår ledstjärna för vilket framtida Värnamo kommun vi vill se.</a:t>
            </a: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27608686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Investeringsbudget år 2024, </a:t>
            </a:r>
            <a:br>
              <a:rPr lang="sv-SE" dirty="0">
                <a:solidFill>
                  <a:schemeClr val="accent2"/>
                </a:solidFill>
              </a:rPr>
            </a:br>
            <a:r>
              <a:rPr lang="sv-SE" sz="4400" dirty="0">
                <a:solidFill>
                  <a:schemeClr val="accent2"/>
                </a:solidFill>
              </a:rPr>
              <a:t>Avgiftsfinansierad verksamhet</a:t>
            </a:r>
            <a:endParaRPr lang="sv-SE" dirty="0">
              <a:solidFill>
                <a:schemeClr val="accent2"/>
              </a:solidFill>
            </a:endParaRPr>
          </a:p>
        </p:txBody>
      </p:sp>
      <p:pic>
        <p:nvPicPr>
          <p:cNvPr id="4" name="Bildobjekt 3" descr="En bild som visar text, skärmbild, Teckensnitt, Grafik&#10;&#10;Automatiskt genererad beskrivning">
            <a:extLst>
              <a:ext uri="{FF2B5EF4-FFF2-40B4-BE49-F238E27FC236}">
                <a16:creationId xmlns:a16="http://schemas.microsoft.com/office/drawing/2014/main" id="{D8FAD205-FD39-23C5-49BD-BB620E1E83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
        <p:nvSpPr>
          <p:cNvPr id="9" name="Platshållare för innehåll 2">
            <a:extLst>
              <a:ext uri="{FF2B5EF4-FFF2-40B4-BE49-F238E27FC236}">
                <a16:creationId xmlns:a16="http://schemas.microsoft.com/office/drawing/2014/main" id="{C2E08AF4-4D12-27BC-7823-D5FDD182BC96}"/>
              </a:ext>
            </a:extLst>
          </p:cNvPr>
          <p:cNvSpPr>
            <a:spLocks noGrp="1"/>
          </p:cNvSpPr>
          <p:nvPr>
            <p:ph idx="1"/>
          </p:nvPr>
        </p:nvSpPr>
        <p:spPr>
          <a:xfrm>
            <a:off x="1039042" y="3746985"/>
            <a:ext cx="10515600" cy="1933053"/>
          </a:xfrm>
        </p:spPr>
        <p:txBody>
          <a:bodyPr>
            <a:normAutofit/>
          </a:bodyPr>
          <a:lstStyle/>
          <a:p>
            <a:pPr marL="0" indent="0">
              <a:buNone/>
            </a:pPr>
            <a:r>
              <a:rPr lang="sv-SE" sz="1800" dirty="0"/>
              <a:t>Exempel:</a:t>
            </a:r>
          </a:p>
          <a:p>
            <a:r>
              <a:rPr lang="sv-SE" sz="1800" dirty="0"/>
              <a:t>Överföringsledning Värnamo-Bor, VA Hamra och Herrestad, Rydaholms reningsverk, ledningsförnyelse.</a:t>
            </a:r>
          </a:p>
        </p:txBody>
      </p:sp>
      <p:pic>
        <p:nvPicPr>
          <p:cNvPr id="5" name="Bildobjekt 4">
            <a:extLst>
              <a:ext uri="{FF2B5EF4-FFF2-40B4-BE49-F238E27FC236}">
                <a16:creationId xmlns:a16="http://schemas.microsoft.com/office/drawing/2014/main" id="{94B2F029-A5D5-7406-852B-945234D55013}"/>
              </a:ext>
            </a:extLst>
          </p:cNvPr>
          <p:cNvPicPr>
            <a:picLocks noChangeAspect="1"/>
          </p:cNvPicPr>
          <p:nvPr/>
        </p:nvPicPr>
        <p:blipFill>
          <a:blip r:embed="rId4"/>
          <a:stretch>
            <a:fillRect/>
          </a:stretch>
        </p:blipFill>
        <p:spPr>
          <a:xfrm>
            <a:off x="838200" y="2323946"/>
            <a:ext cx="10612331" cy="1105054"/>
          </a:xfrm>
          <a:prstGeom prst="rect">
            <a:avLst/>
          </a:prstGeom>
        </p:spPr>
      </p:pic>
    </p:spTree>
    <p:extLst>
      <p:ext uri="{BB962C8B-B14F-4D97-AF65-F5344CB8AC3E}">
        <p14:creationId xmlns:p14="http://schemas.microsoft.com/office/powerpoint/2010/main" val="1557980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CE6CD"/>
        </a:solidFill>
        <a:effectLst/>
      </p:bgPr>
    </p:bg>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22B721AE-9345-D500-B06C-B3529A84EC2B}"/>
              </a:ext>
            </a:extLst>
          </p:cNvPr>
          <p:cNvSpPr txBox="1"/>
          <p:nvPr/>
        </p:nvSpPr>
        <p:spPr>
          <a:xfrm>
            <a:off x="3048000" y="3244334"/>
            <a:ext cx="6096000" cy="369332"/>
          </a:xfrm>
          <a:prstGeom prst="rect">
            <a:avLst/>
          </a:prstGeom>
          <a:noFill/>
        </p:spPr>
        <p:txBody>
          <a:bodyPr wrap="square">
            <a:spAutoFit/>
          </a:bodyPr>
          <a:lstStyle/>
          <a:p>
            <a:endParaRPr lang="sv-SE" dirty="0"/>
          </a:p>
        </p:txBody>
      </p:sp>
      <p:pic>
        <p:nvPicPr>
          <p:cNvPr id="4" name="Bildobjekt 3" descr="En bild som visar text, skärmbild, Teckensnitt, Grafik&#10;&#10;Automatiskt genererad beskrivning">
            <a:extLst>
              <a:ext uri="{FF2B5EF4-FFF2-40B4-BE49-F238E27FC236}">
                <a16:creationId xmlns:a16="http://schemas.microsoft.com/office/drawing/2014/main" id="{C32560EA-A9F7-FC06-B173-3289BD083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047" y="1048047"/>
            <a:ext cx="4761905" cy="4761905"/>
          </a:xfrm>
          <a:prstGeom prst="rect">
            <a:avLst/>
          </a:prstGeom>
        </p:spPr>
      </p:pic>
    </p:spTree>
    <p:extLst>
      <p:ext uri="{BB962C8B-B14F-4D97-AF65-F5344CB8AC3E}">
        <p14:creationId xmlns:p14="http://schemas.microsoft.com/office/powerpoint/2010/main" val="430566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75C39E-471D-FB14-C3B8-CFC9972254DD}"/>
              </a:ext>
            </a:extLst>
          </p:cNvPr>
          <p:cNvSpPr/>
          <p:nvPr/>
        </p:nvSpPr>
        <p:spPr>
          <a:xfrm>
            <a:off x="838200" y="2619239"/>
            <a:ext cx="10062411" cy="2450263"/>
          </a:xfrm>
          <a:prstGeom prst="rect">
            <a:avLst/>
          </a:prstGeom>
          <a:solidFill>
            <a:srgbClr val="FCEAD5"/>
          </a:solidFill>
          <a:ln>
            <a:solidFill>
              <a:srgbClr val="FCEAD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Övergripande mål</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50231" y="1672894"/>
            <a:ext cx="10062411" cy="4351338"/>
          </a:xfrm>
        </p:spPr>
        <p:txBody>
          <a:bodyPr>
            <a:normAutofit/>
          </a:bodyPr>
          <a:lstStyle/>
          <a:p>
            <a:pPr marL="0" indent="0">
              <a:buNone/>
            </a:pPr>
            <a:r>
              <a:rPr lang="sv-SE" sz="1800" dirty="0"/>
              <a:t>Alliansen föreslår fyra nya övergripande mål för mandatperioden. De övergripande målen kommer kompletteras med beskrivande texter och indikatorer.</a:t>
            </a:r>
            <a:br>
              <a:rPr lang="sv-SE" sz="1800" dirty="0"/>
            </a:br>
            <a:endParaRPr lang="sv-SE" sz="1800" dirty="0"/>
          </a:p>
          <a:p>
            <a:pPr marL="0" indent="0">
              <a:buNone/>
            </a:pPr>
            <a:br>
              <a:rPr lang="sv-SE" sz="1800" b="1" dirty="0"/>
            </a:br>
            <a:r>
              <a:rPr lang="sv-SE" sz="2000" b="1" dirty="0">
                <a:solidFill>
                  <a:schemeClr val="accent2"/>
                </a:solidFill>
              </a:rPr>
              <a:t>En stark kommun </a:t>
            </a:r>
            <a:br>
              <a:rPr lang="sv-SE" sz="1800" b="1" dirty="0">
                <a:solidFill>
                  <a:schemeClr val="accent2"/>
                </a:solidFill>
              </a:rPr>
            </a:br>
            <a:r>
              <a:rPr lang="sv-SE" sz="1800" i="1" dirty="0">
                <a:solidFill>
                  <a:schemeClr val="accent2"/>
                </a:solidFill>
              </a:rPr>
              <a:t>En stark ekonomi säkrar välfärden </a:t>
            </a:r>
            <a:br>
              <a:rPr lang="sv-SE" sz="1800" i="1" dirty="0"/>
            </a:br>
            <a:br>
              <a:rPr lang="sv-SE" sz="1800" i="1" dirty="0"/>
            </a:br>
            <a:r>
              <a:rPr lang="sv-SE" sz="1800" dirty="0"/>
              <a:t>Värnamo går in i en utmanade tid och många invånare och verksamheter får det tuffare ekonomiskt på grund av omvärldsläget. Värnamo kommunkoncern har en välskött ekonomi och ska fortsätta att utveckla en effektiv förvaltning, med klok användning av resurserna, för att klara kommunens uppdrag kring välfärd, demokrati och samhällsplanering. En av förutsättningarna och utmaningarna för att klara välfärdsuppdraget är delaktighet hos medarbetare och medborgare samt en trygg kompetensförsörjning.</a:t>
            </a:r>
            <a:endParaRPr lang="sv-SE" dirty="0"/>
          </a:p>
        </p:txBody>
      </p:sp>
      <p:pic>
        <p:nvPicPr>
          <p:cNvPr id="8" name="Bildobjekt 7" descr="En bild som visar text, skärmbild, Teckensnitt, Grafik&#10;&#10;Automatiskt genererad beskrivning">
            <a:extLst>
              <a:ext uri="{FF2B5EF4-FFF2-40B4-BE49-F238E27FC236}">
                <a16:creationId xmlns:a16="http://schemas.microsoft.com/office/drawing/2014/main" id="{B9C6F9CF-9441-D9BD-E01A-75FF49EA71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53506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75C39E-471D-FB14-C3B8-CFC9972254DD}"/>
              </a:ext>
            </a:extLst>
          </p:cNvPr>
          <p:cNvSpPr/>
          <p:nvPr/>
        </p:nvSpPr>
        <p:spPr>
          <a:xfrm>
            <a:off x="838200" y="2619239"/>
            <a:ext cx="10062411" cy="2450263"/>
          </a:xfrm>
          <a:prstGeom prst="rect">
            <a:avLst/>
          </a:prstGeom>
          <a:solidFill>
            <a:srgbClr val="FCEAD5"/>
          </a:solidFill>
          <a:ln>
            <a:solidFill>
              <a:srgbClr val="FCEAD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Övergripande mål</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50231" y="1672894"/>
            <a:ext cx="10062411" cy="4351338"/>
          </a:xfrm>
        </p:spPr>
        <p:txBody>
          <a:bodyPr>
            <a:normAutofit/>
          </a:bodyPr>
          <a:lstStyle/>
          <a:p>
            <a:pPr marL="0" indent="0">
              <a:buNone/>
            </a:pPr>
            <a:r>
              <a:rPr lang="sv-SE" sz="1800" dirty="0"/>
              <a:t>Alliansen föreslår fyra nya övergripande mål för mandatperioden. De övergripande målen kommer kompletteras med beskrivande texter och indikatorer.</a:t>
            </a:r>
            <a:br>
              <a:rPr lang="sv-SE" sz="1800" dirty="0"/>
            </a:br>
            <a:endParaRPr lang="sv-SE" sz="1800" dirty="0"/>
          </a:p>
          <a:p>
            <a:pPr marL="0" indent="0">
              <a:buNone/>
            </a:pPr>
            <a:br>
              <a:rPr lang="sv-SE" sz="1800" b="1" dirty="0"/>
            </a:br>
            <a:r>
              <a:rPr lang="sv-SE" sz="2000" b="1" dirty="0">
                <a:solidFill>
                  <a:schemeClr val="accent2"/>
                </a:solidFill>
              </a:rPr>
              <a:t>En attraktiv kommun </a:t>
            </a:r>
            <a:br>
              <a:rPr lang="sv-SE" sz="1400" dirty="0"/>
            </a:br>
            <a:r>
              <a:rPr lang="sv-SE" sz="1800" i="1" dirty="0">
                <a:solidFill>
                  <a:schemeClr val="accent2"/>
                </a:solidFill>
              </a:rPr>
              <a:t>En attraktiv kommun med välmående näringsliv och hållbar tillväxt </a:t>
            </a:r>
            <a:br>
              <a:rPr lang="sv-SE" sz="1400" dirty="0"/>
            </a:br>
            <a:br>
              <a:rPr lang="sv-SE" sz="1400" dirty="0"/>
            </a:br>
            <a:r>
              <a:rPr lang="sv-SE" sz="1800" dirty="0"/>
              <a:t>För att leva upp till visionen om den mänskliga tillväxtkommunen behöver Värnamo vara attraktivt och stimulera hållbar tillväxt. Genom välmående näringsliv och växande arbetsmarknad skapas ekonomisk hållbarhet som ger valfrihet och möjligheter att investera i välfärd, trygghet och en grönare kommun. </a:t>
            </a:r>
            <a:br>
              <a:rPr lang="sv-SE" sz="1800" dirty="0"/>
            </a:br>
            <a:r>
              <a:rPr lang="sv-SE" sz="1800" dirty="0"/>
              <a:t>För att klara framtidens utmaningar behöver arbetskraft och kompetens motsvara de behov som finns både inom offentlig- och privat sektor</a:t>
            </a:r>
          </a:p>
        </p:txBody>
      </p:sp>
      <p:pic>
        <p:nvPicPr>
          <p:cNvPr id="6" name="Bildobjekt 5" descr="En bild som visar text, skärmbild, Teckensnitt, Grafik&#10;&#10;Automatiskt genererad beskrivning">
            <a:extLst>
              <a:ext uri="{FF2B5EF4-FFF2-40B4-BE49-F238E27FC236}">
                <a16:creationId xmlns:a16="http://schemas.microsoft.com/office/drawing/2014/main" id="{1E7F1201-12BB-AB39-6D3D-9543331DF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689934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75C39E-471D-FB14-C3B8-CFC9972254DD}"/>
              </a:ext>
            </a:extLst>
          </p:cNvPr>
          <p:cNvSpPr/>
          <p:nvPr/>
        </p:nvSpPr>
        <p:spPr>
          <a:xfrm>
            <a:off x="838200" y="2619239"/>
            <a:ext cx="10062411" cy="2450263"/>
          </a:xfrm>
          <a:prstGeom prst="rect">
            <a:avLst/>
          </a:prstGeom>
          <a:solidFill>
            <a:srgbClr val="FCEAD5"/>
          </a:solidFill>
          <a:ln>
            <a:solidFill>
              <a:srgbClr val="FCEAD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Övergripande mål</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50231" y="1672894"/>
            <a:ext cx="10062411" cy="4351338"/>
          </a:xfrm>
        </p:spPr>
        <p:txBody>
          <a:bodyPr>
            <a:normAutofit/>
          </a:bodyPr>
          <a:lstStyle/>
          <a:p>
            <a:pPr marL="0" indent="0">
              <a:buNone/>
            </a:pPr>
            <a:r>
              <a:rPr lang="sv-SE" sz="1800" dirty="0"/>
              <a:t>Alliansen föreslår fyra nya övergripande mål för mandatperioden. De övergripande målen kommer kompletteras med beskrivande texter och indikatorer.</a:t>
            </a:r>
            <a:br>
              <a:rPr lang="sv-SE" sz="1800" dirty="0"/>
            </a:br>
            <a:endParaRPr lang="sv-SE" sz="1800" dirty="0"/>
          </a:p>
          <a:p>
            <a:pPr marL="0" indent="0">
              <a:buNone/>
            </a:pPr>
            <a:br>
              <a:rPr lang="sv-SE" sz="1800" b="1" dirty="0">
                <a:solidFill>
                  <a:schemeClr val="accent2"/>
                </a:solidFill>
              </a:rPr>
            </a:br>
            <a:r>
              <a:rPr lang="sv-SE" sz="2000" b="1" dirty="0">
                <a:solidFill>
                  <a:schemeClr val="accent2"/>
                </a:solidFill>
              </a:rPr>
              <a:t>En grön kommun </a:t>
            </a:r>
            <a:br>
              <a:rPr lang="sv-SE" sz="1400" dirty="0"/>
            </a:br>
            <a:r>
              <a:rPr lang="sv-SE" sz="1800" i="1" dirty="0">
                <a:solidFill>
                  <a:schemeClr val="accent2"/>
                </a:solidFill>
              </a:rPr>
              <a:t>En god miljö är grunden för vår välfärd. </a:t>
            </a:r>
            <a:br>
              <a:rPr lang="sv-SE" sz="1800" dirty="0"/>
            </a:br>
            <a:br>
              <a:rPr lang="sv-SE" sz="1800" dirty="0"/>
            </a:br>
            <a:r>
              <a:rPr lang="sv-SE" sz="1800" dirty="0"/>
              <a:t>Värnamo ska utvecklas så att både människor och miljö mår bra. Värnamo har stora möjligheter att agera för ett hållbart samhälle genom ett långsiktigt och målmedvetet miljöarbete. Vi har ett ansvar att föregå som gott exempel, att verka som katalysator och göra det möjligt och enklare för invånare, verksamheter och företag att ställa om och leva mer hållbart. Genom samverkan skapas en grönare kommun med hög livskvalitet och låg miljöpåverkan.</a:t>
            </a:r>
          </a:p>
        </p:txBody>
      </p:sp>
      <p:pic>
        <p:nvPicPr>
          <p:cNvPr id="7" name="Bildobjekt 6" descr="En bild som visar text, skärmbild, Teckensnitt, Grafik&#10;&#10;Automatiskt genererad beskrivning">
            <a:extLst>
              <a:ext uri="{FF2B5EF4-FFF2-40B4-BE49-F238E27FC236}">
                <a16:creationId xmlns:a16="http://schemas.microsoft.com/office/drawing/2014/main" id="{ED345EA2-E3EB-2768-BBD6-9DCAC7DA6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93400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75C39E-471D-FB14-C3B8-CFC9972254DD}"/>
              </a:ext>
            </a:extLst>
          </p:cNvPr>
          <p:cNvSpPr/>
          <p:nvPr/>
        </p:nvSpPr>
        <p:spPr>
          <a:xfrm>
            <a:off x="838200" y="2619239"/>
            <a:ext cx="10062411" cy="2450263"/>
          </a:xfrm>
          <a:prstGeom prst="rect">
            <a:avLst/>
          </a:prstGeom>
          <a:solidFill>
            <a:srgbClr val="FCEAD5"/>
          </a:solidFill>
          <a:ln>
            <a:solidFill>
              <a:srgbClr val="FCEAD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Övergripande mål</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50231" y="1672894"/>
            <a:ext cx="10062411" cy="4351338"/>
          </a:xfrm>
        </p:spPr>
        <p:txBody>
          <a:bodyPr>
            <a:normAutofit/>
          </a:bodyPr>
          <a:lstStyle/>
          <a:p>
            <a:pPr marL="0" indent="0">
              <a:buNone/>
            </a:pPr>
            <a:r>
              <a:rPr lang="sv-SE" sz="1800" dirty="0"/>
              <a:t>Alliansen föreslår fyra nya övergripande mål för mandatperioden. De övergripande målen kommer kompletteras med beskrivande texter och indikatorer.</a:t>
            </a:r>
            <a:br>
              <a:rPr lang="sv-SE" sz="1800" dirty="0"/>
            </a:br>
            <a:br>
              <a:rPr lang="sv-SE" sz="200" dirty="0"/>
            </a:br>
            <a:br>
              <a:rPr lang="sv-SE" sz="200" dirty="0"/>
            </a:br>
            <a:br>
              <a:rPr lang="sv-SE" sz="200" dirty="0"/>
            </a:br>
            <a:br>
              <a:rPr lang="sv-SE" sz="200" dirty="0"/>
            </a:br>
            <a:br>
              <a:rPr lang="sv-SE" sz="200" dirty="0"/>
            </a:br>
            <a:br>
              <a:rPr lang="sv-SE" sz="200" dirty="0"/>
            </a:br>
            <a:br>
              <a:rPr lang="sv-SE" sz="200" dirty="0"/>
            </a:br>
            <a:br>
              <a:rPr lang="sv-SE" sz="200" dirty="0"/>
            </a:br>
            <a:br>
              <a:rPr lang="sv-SE" b="1" dirty="0">
                <a:solidFill>
                  <a:schemeClr val="accent2"/>
                </a:solidFill>
              </a:rPr>
            </a:br>
            <a:r>
              <a:rPr lang="sv-SE" sz="2000" b="1" dirty="0">
                <a:solidFill>
                  <a:schemeClr val="accent2"/>
                </a:solidFill>
              </a:rPr>
              <a:t>En trygg kommun </a:t>
            </a:r>
            <a:br>
              <a:rPr lang="sv-SE" sz="1400" dirty="0"/>
            </a:br>
            <a:r>
              <a:rPr lang="sv-SE" sz="1800" i="1" dirty="0">
                <a:solidFill>
                  <a:schemeClr val="accent2"/>
                </a:solidFill>
              </a:rPr>
              <a:t>En kommun där varje invånare ges goda möjligheter att leva utifrån sina förutsättningar och att leva livet hela livet. </a:t>
            </a:r>
            <a:br>
              <a:rPr lang="sv-SE" sz="1800" i="1" dirty="0">
                <a:solidFill>
                  <a:schemeClr val="accent2"/>
                </a:solidFill>
              </a:rPr>
            </a:br>
            <a:br>
              <a:rPr lang="sv-SE" sz="1800" dirty="0"/>
            </a:br>
            <a:r>
              <a:rPr lang="sv-SE" sz="1800" dirty="0"/>
              <a:t>En trygg kommun kännetecknas av att kommunens invånare känner sig trygga i att utvecklas och söka nya möjligheter. Detta omfattar både boende, sysselsättning, levnadsmiljö och fritid. Kommunen berikas av mångfald och känslan av att alla har en plats och alla får plats. Utmanande tider kräver större ansvar. Kommunen vill därför prioritera tidiga insatser för en långsiktig och hållbar trygghet. </a:t>
            </a:r>
          </a:p>
        </p:txBody>
      </p:sp>
      <p:pic>
        <p:nvPicPr>
          <p:cNvPr id="7" name="Bildobjekt 6" descr="En bild som visar text, skärmbild, Teckensnitt, Grafik&#10;&#10;Automatiskt genererad beskrivning">
            <a:extLst>
              <a:ext uri="{FF2B5EF4-FFF2-40B4-BE49-F238E27FC236}">
                <a16:creationId xmlns:a16="http://schemas.microsoft.com/office/drawing/2014/main" id="{ED345EA2-E3EB-2768-BBD6-9DCAC7DA6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spTree>
    <p:extLst>
      <p:ext uri="{BB962C8B-B14F-4D97-AF65-F5344CB8AC3E}">
        <p14:creationId xmlns:p14="http://schemas.microsoft.com/office/powerpoint/2010/main" val="302420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975C39E-471D-FB14-C3B8-CFC9972254DD}"/>
              </a:ext>
            </a:extLst>
          </p:cNvPr>
          <p:cNvSpPr/>
          <p:nvPr/>
        </p:nvSpPr>
        <p:spPr>
          <a:xfrm>
            <a:off x="2155657" y="2619237"/>
            <a:ext cx="7880686" cy="2450263"/>
          </a:xfrm>
          <a:prstGeom prst="rect">
            <a:avLst/>
          </a:prstGeom>
          <a:solidFill>
            <a:srgbClr val="FCEAD5"/>
          </a:solidFill>
          <a:ln>
            <a:solidFill>
              <a:srgbClr val="FCEAD5"/>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799B3A8-EF26-820A-2BA4-E7BA553AE776}"/>
              </a:ext>
            </a:extLst>
          </p:cNvPr>
          <p:cNvSpPr>
            <a:spLocks noGrp="1"/>
          </p:cNvSpPr>
          <p:nvPr>
            <p:ph type="title"/>
          </p:nvPr>
        </p:nvSpPr>
        <p:spPr/>
        <p:txBody>
          <a:bodyPr/>
          <a:lstStyle/>
          <a:p>
            <a:r>
              <a:rPr lang="sv-SE" dirty="0">
                <a:solidFill>
                  <a:schemeClr val="accent2"/>
                </a:solidFill>
              </a:rPr>
              <a:t>Globala målen</a:t>
            </a:r>
          </a:p>
        </p:txBody>
      </p:sp>
      <p:sp>
        <p:nvSpPr>
          <p:cNvPr id="3" name="Platshållare för innehåll 2">
            <a:extLst>
              <a:ext uri="{FF2B5EF4-FFF2-40B4-BE49-F238E27FC236}">
                <a16:creationId xmlns:a16="http://schemas.microsoft.com/office/drawing/2014/main" id="{83818E86-1CC5-7AA4-F17B-E983A42DF086}"/>
              </a:ext>
            </a:extLst>
          </p:cNvPr>
          <p:cNvSpPr>
            <a:spLocks noGrp="1"/>
          </p:cNvSpPr>
          <p:nvPr>
            <p:ph idx="1"/>
          </p:nvPr>
        </p:nvSpPr>
        <p:spPr>
          <a:xfrm>
            <a:off x="850231" y="1672894"/>
            <a:ext cx="10062411" cy="4351338"/>
          </a:xfrm>
        </p:spPr>
        <p:txBody>
          <a:bodyPr>
            <a:normAutofit/>
          </a:bodyPr>
          <a:lstStyle/>
          <a:p>
            <a:pPr marL="0" indent="0">
              <a:buNone/>
            </a:pPr>
            <a:r>
              <a:rPr lang="sv-SE" sz="1800" dirty="0"/>
              <a:t>FNs globala mål är en självklar del i kommunens arbete och kopplingen mellan de </a:t>
            </a:r>
            <a:br>
              <a:rPr lang="sv-SE" sz="1800" dirty="0"/>
            </a:br>
            <a:r>
              <a:rPr lang="sv-SE" sz="1800" dirty="0"/>
              <a:t>övergripande målen och de globala målen är centrala. </a:t>
            </a:r>
            <a:br>
              <a:rPr lang="sv-SE" sz="1800" dirty="0"/>
            </a:br>
            <a:br>
              <a:rPr lang="sv-SE" sz="200" dirty="0"/>
            </a:br>
            <a:br>
              <a:rPr lang="sv-SE" sz="200" dirty="0"/>
            </a:br>
            <a:br>
              <a:rPr lang="sv-SE" sz="200" dirty="0"/>
            </a:br>
            <a:br>
              <a:rPr lang="sv-SE" sz="200" dirty="0"/>
            </a:br>
            <a:br>
              <a:rPr lang="sv-SE" sz="200" dirty="0"/>
            </a:br>
            <a:br>
              <a:rPr lang="sv-SE" sz="200" dirty="0"/>
            </a:br>
            <a:br>
              <a:rPr lang="sv-SE" sz="200" dirty="0"/>
            </a:br>
            <a:br>
              <a:rPr lang="sv-SE" sz="200" dirty="0"/>
            </a:br>
            <a:br>
              <a:rPr lang="sv-SE" b="1" dirty="0">
                <a:solidFill>
                  <a:schemeClr val="accent2"/>
                </a:solidFill>
              </a:rPr>
            </a:br>
            <a:endParaRPr lang="sv-SE" sz="1800" dirty="0"/>
          </a:p>
        </p:txBody>
      </p:sp>
      <p:pic>
        <p:nvPicPr>
          <p:cNvPr id="7" name="Bildobjekt 6" descr="En bild som visar text, skärmbild, Teckensnitt, Grafik&#10;&#10;Automatiskt genererad beskrivning">
            <a:extLst>
              <a:ext uri="{FF2B5EF4-FFF2-40B4-BE49-F238E27FC236}">
                <a16:creationId xmlns:a16="http://schemas.microsoft.com/office/drawing/2014/main" id="{ED345EA2-E3EB-2768-BBD6-9DCAC7DA6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2024" y="5105598"/>
            <a:ext cx="1579784" cy="1579784"/>
          </a:xfrm>
          <a:prstGeom prst="rect">
            <a:avLst/>
          </a:prstGeom>
        </p:spPr>
      </p:pic>
      <p:pic>
        <p:nvPicPr>
          <p:cNvPr id="4" name="Picture 4">
            <a:extLst>
              <a:ext uri="{FF2B5EF4-FFF2-40B4-BE49-F238E27FC236}">
                <a16:creationId xmlns:a16="http://schemas.microsoft.com/office/drawing/2014/main" id="{378F387C-4B57-B3C4-DF19-6C1C8B99DD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0" y="2715074"/>
            <a:ext cx="4930002" cy="2258587"/>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a:extLst>
              <a:ext uri="{FF2B5EF4-FFF2-40B4-BE49-F238E27FC236}">
                <a16:creationId xmlns:a16="http://schemas.microsoft.com/office/drawing/2014/main" id="{9E51E7FA-D3B2-0177-C9F6-F4D220A9D0AD}"/>
              </a:ext>
            </a:extLst>
          </p:cNvPr>
          <p:cNvPicPr>
            <a:picLocks noChangeAspect="1"/>
          </p:cNvPicPr>
          <p:nvPr/>
        </p:nvPicPr>
        <p:blipFill>
          <a:blip r:embed="rId5"/>
          <a:stretch>
            <a:fillRect/>
          </a:stretch>
        </p:blipFill>
        <p:spPr>
          <a:xfrm>
            <a:off x="8949112" y="2467434"/>
            <a:ext cx="1372700" cy="1364901"/>
          </a:xfrm>
          <a:prstGeom prst="rect">
            <a:avLst/>
          </a:prstGeom>
        </p:spPr>
      </p:pic>
    </p:spTree>
    <p:extLst>
      <p:ext uri="{BB962C8B-B14F-4D97-AF65-F5344CB8AC3E}">
        <p14:creationId xmlns:p14="http://schemas.microsoft.com/office/powerpoint/2010/main" val="3634056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4225</TotalTime>
  <Words>1848</Words>
  <Application>Microsoft Office PowerPoint</Application>
  <PresentationFormat>Bredbild</PresentationFormat>
  <Paragraphs>157</Paragraphs>
  <Slides>41</Slides>
  <Notes>41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41</vt:i4>
      </vt:variant>
    </vt:vector>
  </HeadingPairs>
  <TitlesOfParts>
    <vt:vector size="45" baseType="lpstr">
      <vt:lpstr>Arial</vt:lpstr>
      <vt:lpstr>Calibri</vt:lpstr>
      <vt:lpstr>Calibri Light</vt:lpstr>
      <vt:lpstr>Office-tema</vt:lpstr>
      <vt:lpstr>PowerPoint-presentation</vt:lpstr>
      <vt:lpstr>PowerPoint-presentation</vt:lpstr>
      <vt:lpstr>Revidering av visionen</vt:lpstr>
      <vt:lpstr>Vision</vt:lpstr>
      <vt:lpstr>Övergripande mål</vt:lpstr>
      <vt:lpstr>Övergripande mål</vt:lpstr>
      <vt:lpstr>Övergripande mål</vt:lpstr>
      <vt:lpstr>Övergripande mål</vt:lpstr>
      <vt:lpstr>Globala målen</vt:lpstr>
      <vt:lpstr>Finansiella mål</vt:lpstr>
      <vt:lpstr>Uppdrag </vt:lpstr>
      <vt:lpstr>PowerPoint-presentation</vt:lpstr>
      <vt:lpstr>Befolkningsutveckling</vt:lpstr>
      <vt:lpstr>Avstämning finansiella mål</vt:lpstr>
      <vt:lpstr>Avstämning finansiella mål</vt:lpstr>
      <vt:lpstr>Driftbudget 2024-2026</vt:lpstr>
      <vt:lpstr>Skatteintäkter, kommunalekonomisk utjämning och fastighetsavgift</vt:lpstr>
      <vt:lpstr>Verksamhetens nettokostnader</vt:lpstr>
      <vt:lpstr>Kassaflödesbudget</vt:lpstr>
      <vt:lpstr>PowerPoint-presentation</vt:lpstr>
      <vt:lpstr>Anslagna medel att fördela</vt:lpstr>
      <vt:lpstr>Skatteintäkter, kommunalekonomisk utjämning och fastighetsavgift</vt:lpstr>
      <vt:lpstr>Pensioner</vt:lpstr>
      <vt:lpstr>Finansnetto</vt:lpstr>
      <vt:lpstr>Central lönepott</vt:lpstr>
      <vt:lpstr>Andel personalkostnader</vt:lpstr>
      <vt:lpstr>PowerPoint-presentation</vt:lpstr>
      <vt:lpstr>Nämndernas budgetramar</vt:lpstr>
      <vt:lpstr>Nämndernas budgetramar, % av budget</vt:lpstr>
      <vt:lpstr>Tillkommande budgetanslag</vt:lpstr>
      <vt:lpstr>Effektivisering med anledning av inflation</vt:lpstr>
      <vt:lpstr>PowerPoint-presentation</vt:lpstr>
      <vt:lpstr>Investeringsbudget och plan</vt:lpstr>
      <vt:lpstr>Investeringsbudget, Skattefinansierad</vt:lpstr>
      <vt:lpstr>Nytt upplägg för investeringsbudget</vt:lpstr>
      <vt:lpstr>Investeringsbudget 2024 med plan 2025-2028 Ramar för större projekt</vt:lpstr>
      <vt:lpstr>Investeringsbudget 2024 med plan 2025-2028 Ramar bas</vt:lpstr>
      <vt:lpstr>Skattefinansierad verksamhet år 2024,  per nämnd</vt:lpstr>
      <vt:lpstr>Investeringsbudget år 2024,  Mark- och exploatering</vt:lpstr>
      <vt:lpstr>Investeringsbudget år 2024,  Avgiftsfinansierad verksamhet</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Tobias Pettersson</dc:creator>
  <cp:lastModifiedBy>Tobias Pettersson</cp:lastModifiedBy>
  <cp:revision>14</cp:revision>
  <cp:lastPrinted>2023-06-07T13:15:27Z</cp:lastPrinted>
  <dcterms:created xsi:type="dcterms:W3CDTF">2023-05-25T08:59:27Z</dcterms:created>
  <dcterms:modified xsi:type="dcterms:W3CDTF">2023-06-08T07:49:57Z</dcterms:modified>
</cp:coreProperties>
</file>